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8" r:id="rId2"/>
    <p:sldId id="259" r:id="rId3"/>
    <p:sldId id="286" r:id="rId4"/>
    <p:sldId id="287" r:id="rId5"/>
    <p:sldId id="262" r:id="rId6"/>
    <p:sldId id="256" r:id="rId7"/>
    <p:sldId id="263" r:id="rId8"/>
    <p:sldId id="261" r:id="rId9"/>
    <p:sldId id="264" r:id="rId10"/>
    <p:sldId id="269" r:id="rId11"/>
    <p:sldId id="280" r:id="rId12"/>
    <p:sldId id="284" r:id="rId13"/>
    <p:sldId id="283" r:id="rId14"/>
    <p:sldId id="282" r:id="rId15"/>
    <p:sldId id="271" r:id="rId16"/>
    <p:sldId id="270" r:id="rId17"/>
    <p:sldId id="275" r:id="rId18"/>
    <p:sldId id="278" r:id="rId19"/>
    <p:sldId id="276" r:id="rId20"/>
    <p:sldId id="277" r:id="rId21"/>
    <p:sldId id="268" r:id="rId22"/>
    <p:sldId id="279" r:id="rId23"/>
    <p:sldId id="273" r:id="rId24"/>
    <p:sldId id="274"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000"/>
    <a:srgbClr val="FFDB00"/>
    <a:srgbClr val="7F1EF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4" d="100"/>
          <a:sy n="74" d="100"/>
        </p:scale>
        <p:origin x="-816" y="-104"/>
      </p:cViewPr>
      <p:guideLst>
        <p:guide orient="horz" pos="2003"/>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98430F-FC92-4CFD-9637-21C8A3FC1368}" type="doc">
      <dgm:prSet loTypeId="urn:microsoft.com/office/officeart/2005/8/layout/cycle3" loCatId="cycle" qsTypeId="urn:microsoft.com/office/officeart/2005/8/quickstyle/simple1#1" qsCatId="simple" csTypeId="urn:microsoft.com/office/officeart/2005/8/colors/accent1_2#1" csCatId="accent1" phldr="1"/>
      <dgm:spPr/>
      <dgm:t>
        <a:bodyPr/>
        <a:lstStyle/>
        <a:p>
          <a:endParaRPr lang="en-US"/>
        </a:p>
      </dgm:t>
    </dgm:pt>
    <dgm:pt modelId="{1C85BF25-E908-4FDB-A253-095E92480A27}">
      <dgm:prSet phldrT="[Text]" custT="1"/>
      <dgm:spPr>
        <a:solidFill>
          <a:schemeClr val="tx2">
            <a:lumMod val="40000"/>
            <a:lumOff val="60000"/>
          </a:schemeClr>
        </a:solidFill>
      </dgm:spPr>
      <dgm:t>
        <a:bodyPr/>
        <a:lstStyle/>
        <a:p>
          <a:r>
            <a:rPr lang="en-US" sz="1600" b="1" dirty="0" smtClean="0">
              <a:solidFill>
                <a:schemeClr val="tx1"/>
              </a:solidFill>
            </a:rPr>
            <a:t>Module &amp; Task Implementation</a:t>
          </a:r>
          <a:endParaRPr lang="en-US" sz="1600" b="1" dirty="0"/>
        </a:p>
      </dgm:t>
    </dgm:pt>
    <dgm:pt modelId="{B696D1CE-12F1-4B53-94CB-0FB616599F16}" type="parTrans" cxnId="{8AB22066-DD4A-470F-9540-131546BD7F62}">
      <dgm:prSet/>
      <dgm:spPr/>
      <dgm:t>
        <a:bodyPr/>
        <a:lstStyle/>
        <a:p>
          <a:endParaRPr lang="en-US"/>
        </a:p>
      </dgm:t>
    </dgm:pt>
    <dgm:pt modelId="{D282834B-B878-42BD-AA3D-D3AF774BEB87}" type="sibTrans" cxnId="{8AB22066-DD4A-470F-9540-131546BD7F62}">
      <dgm:prSet/>
      <dgm:spPr>
        <a:solidFill>
          <a:schemeClr val="accent1"/>
        </a:solidFill>
      </dgm:spPr>
      <dgm:t>
        <a:bodyPr/>
        <a:lstStyle/>
        <a:p>
          <a:endParaRPr lang="en-US"/>
        </a:p>
      </dgm:t>
    </dgm:pt>
    <dgm:pt modelId="{742F9B85-FD76-422C-8693-BAA41E231165}">
      <dgm:prSet phldrT="[Text]" custT="1"/>
      <dgm:spPr>
        <a:solidFill>
          <a:schemeClr val="tx2">
            <a:lumMod val="40000"/>
            <a:lumOff val="60000"/>
          </a:schemeClr>
        </a:solidFill>
      </dgm:spPr>
      <dgm:t>
        <a:bodyPr/>
        <a:lstStyle/>
        <a:p>
          <a:r>
            <a:rPr lang="en-US" sz="1600" b="1" dirty="0" smtClean="0">
              <a:solidFill>
                <a:schemeClr val="tx1"/>
              </a:solidFill>
            </a:rPr>
            <a:t>Assessment and Scoring of </a:t>
          </a:r>
          <a:br>
            <a:rPr lang="en-US" sz="1600" b="1" dirty="0" smtClean="0">
              <a:solidFill>
                <a:schemeClr val="tx1"/>
              </a:solidFill>
            </a:rPr>
          </a:br>
          <a:r>
            <a:rPr lang="en-US" sz="1600" b="1" dirty="0" smtClean="0">
              <a:solidFill>
                <a:schemeClr val="tx1"/>
              </a:solidFill>
            </a:rPr>
            <a:t>Student Work</a:t>
          </a:r>
          <a:endParaRPr lang="en-US" sz="1600" b="1" dirty="0"/>
        </a:p>
      </dgm:t>
    </dgm:pt>
    <dgm:pt modelId="{621621DF-C826-48C3-B218-E3C553DA9FFB}" type="parTrans" cxnId="{64B3D628-C8C4-4436-A127-5A4507549ECC}">
      <dgm:prSet/>
      <dgm:spPr/>
      <dgm:t>
        <a:bodyPr/>
        <a:lstStyle/>
        <a:p>
          <a:endParaRPr lang="en-US"/>
        </a:p>
      </dgm:t>
    </dgm:pt>
    <dgm:pt modelId="{AC2A6E94-2A79-4844-B072-A6B15ED27733}" type="sibTrans" cxnId="{64B3D628-C8C4-4436-A127-5A4507549ECC}">
      <dgm:prSet/>
      <dgm:spPr/>
      <dgm:t>
        <a:bodyPr/>
        <a:lstStyle/>
        <a:p>
          <a:endParaRPr lang="en-US"/>
        </a:p>
      </dgm:t>
    </dgm:pt>
    <dgm:pt modelId="{A7512456-BF97-42CD-A3C5-80564196F7A6}">
      <dgm:prSet phldrT="[Text]" custT="1"/>
      <dgm:spPr>
        <a:solidFill>
          <a:schemeClr val="tx2">
            <a:lumMod val="40000"/>
            <a:lumOff val="60000"/>
          </a:schemeClr>
        </a:solidFill>
      </dgm:spPr>
      <dgm:t>
        <a:bodyPr/>
        <a:lstStyle/>
        <a:p>
          <a:r>
            <a:rPr lang="en-US" sz="1600" b="1" dirty="0" smtClean="0">
              <a:solidFill>
                <a:schemeClr val="tx1"/>
              </a:solidFill>
            </a:rPr>
            <a:t>Teacher &amp; Student Feedback and Reflection</a:t>
          </a:r>
          <a:endParaRPr lang="en-US" sz="1600" b="1" dirty="0"/>
        </a:p>
      </dgm:t>
    </dgm:pt>
    <dgm:pt modelId="{1F8A3E26-50CC-43C9-AA69-FCE761845765}" type="parTrans" cxnId="{86F726C8-CEE9-4803-8235-05701586ED58}">
      <dgm:prSet/>
      <dgm:spPr/>
      <dgm:t>
        <a:bodyPr/>
        <a:lstStyle/>
        <a:p>
          <a:endParaRPr lang="en-US"/>
        </a:p>
      </dgm:t>
    </dgm:pt>
    <dgm:pt modelId="{C4811670-D73F-41C0-9EB7-A9F433322799}" type="sibTrans" cxnId="{86F726C8-CEE9-4803-8235-05701586ED58}">
      <dgm:prSet/>
      <dgm:spPr/>
      <dgm:t>
        <a:bodyPr/>
        <a:lstStyle/>
        <a:p>
          <a:endParaRPr lang="en-US"/>
        </a:p>
      </dgm:t>
    </dgm:pt>
    <dgm:pt modelId="{080F129E-3379-40BC-9262-34B4DEA2CBB0}">
      <dgm:prSet phldrT="[Text]" custT="1"/>
      <dgm:spPr>
        <a:solidFill>
          <a:schemeClr val="tx2">
            <a:lumMod val="40000"/>
            <a:lumOff val="60000"/>
          </a:schemeClr>
        </a:solidFill>
      </dgm:spPr>
      <dgm:t>
        <a:bodyPr/>
        <a:lstStyle/>
        <a:p>
          <a:r>
            <a:rPr lang="en-US" sz="1600" b="1" dirty="0" smtClean="0">
              <a:solidFill>
                <a:schemeClr val="tx1"/>
              </a:solidFill>
            </a:rPr>
            <a:t>Module &amp; Task Design</a:t>
          </a:r>
          <a:endParaRPr lang="en-US" sz="1600" b="1" dirty="0"/>
        </a:p>
      </dgm:t>
    </dgm:pt>
    <dgm:pt modelId="{34DD34E0-E62C-455F-A7D6-12DCF02627E5}" type="parTrans" cxnId="{D16EDA75-867F-476B-8341-B2A521379FF6}">
      <dgm:prSet/>
      <dgm:spPr/>
      <dgm:t>
        <a:bodyPr/>
        <a:lstStyle/>
        <a:p>
          <a:endParaRPr lang="en-US"/>
        </a:p>
      </dgm:t>
    </dgm:pt>
    <dgm:pt modelId="{EBA99ED3-86A6-4AFD-9221-886419CF9F8D}" type="sibTrans" cxnId="{D16EDA75-867F-476B-8341-B2A521379FF6}">
      <dgm:prSet/>
      <dgm:spPr/>
      <dgm:t>
        <a:bodyPr/>
        <a:lstStyle/>
        <a:p>
          <a:endParaRPr lang="en-US"/>
        </a:p>
      </dgm:t>
    </dgm:pt>
    <dgm:pt modelId="{F31F91CC-4E62-4109-9865-CC2791529515}" type="pres">
      <dgm:prSet presAssocID="{6A98430F-FC92-4CFD-9637-21C8A3FC1368}" presName="Name0" presStyleCnt="0">
        <dgm:presLayoutVars>
          <dgm:dir/>
          <dgm:resizeHandles val="exact"/>
        </dgm:presLayoutVars>
      </dgm:prSet>
      <dgm:spPr/>
      <dgm:t>
        <a:bodyPr/>
        <a:lstStyle/>
        <a:p>
          <a:endParaRPr lang="en-US"/>
        </a:p>
      </dgm:t>
    </dgm:pt>
    <dgm:pt modelId="{01E3885C-024A-4DE0-995F-E4E0E3E8D384}" type="pres">
      <dgm:prSet presAssocID="{6A98430F-FC92-4CFD-9637-21C8A3FC1368}" presName="cycle" presStyleCnt="0"/>
      <dgm:spPr/>
    </dgm:pt>
    <dgm:pt modelId="{5DE2C2A1-1A4D-4A87-97DA-A24F333CD6C4}" type="pres">
      <dgm:prSet presAssocID="{1C85BF25-E908-4FDB-A253-095E92480A27}" presName="nodeFirstNode" presStyleLbl="node1" presStyleIdx="0" presStyleCnt="4">
        <dgm:presLayoutVars>
          <dgm:bulletEnabled val="1"/>
        </dgm:presLayoutVars>
      </dgm:prSet>
      <dgm:spPr/>
      <dgm:t>
        <a:bodyPr/>
        <a:lstStyle/>
        <a:p>
          <a:endParaRPr lang="en-US"/>
        </a:p>
      </dgm:t>
    </dgm:pt>
    <dgm:pt modelId="{2BB6E3D4-28EE-417B-852E-C2A95839A597}" type="pres">
      <dgm:prSet presAssocID="{D282834B-B878-42BD-AA3D-D3AF774BEB87}" presName="sibTransFirstNode" presStyleLbl="bgShp" presStyleIdx="0" presStyleCnt="1"/>
      <dgm:spPr/>
      <dgm:t>
        <a:bodyPr/>
        <a:lstStyle/>
        <a:p>
          <a:endParaRPr lang="en-US"/>
        </a:p>
      </dgm:t>
    </dgm:pt>
    <dgm:pt modelId="{8096AD95-635A-4C89-B612-E5093A16F2A1}" type="pres">
      <dgm:prSet presAssocID="{742F9B85-FD76-422C-8693-BAA41E231165}" presName="nodeFollowingNodes" presStyleLbl="node1" presStyleIdx="1" presStyleCnt="4">
        <dgm:presLayoutVars>
          <dgm:bulletEnabled val="1"/>
        </dgm:presLayoutVars>
      </dgm:prSet>
      <dgm:spPr/>
      <dgm:t>
        <a:bodyPr/>
        <a:lstStyle/>
        <a:p>
          <a:endParaRPr lang="en-US"/>
        </a:p>
      </dgm:t>
    </dgm:pt>
    <dgm:pt modelId="{79CAA645-DE29-4B3B-9EF9-0471DA837A83}" type="pres">
      <dgm:prSet presAssocID="{A7512456-BF97-42CD-A3C5-80564196F7A6}" presName="nodeFollowingNodes" presStyleLbl="node1" presStyleIdx="2" presStyleCnt="4" custScaleX="126314" custRadScaleRad="92056" custRadScaleInc="-3390">
        <dgm:presLayoutVars>
          <dgm:bulletEnabled val="1"/>
        </dgm:presLayoutVars>
      </dgm:prSet>
      <dgm:spPr/>
      <dgm:t>
        <a:bodyPr/>
        <a:lstStyle/>
        <a:p>
          <a:endParaRPr lang="en-US"/>
        </a:p>
      </dgm:t>
    </dgm:pt>
    <dgm:pt modelId="{7E949678-6312-41C2-AF2B-8D7E1F69B801}" type="pres">
      <dgm:prSet presAssocID="{080F129E-3379-40BC-9262-34B4DEA2CBB0}" presName="nodeFollowingNodes" presStyleLbl="node1" presStyleIdx="3" presStyleCnt="4">
        <dgm:presLayoutVars>
          <dgm:bulletEnabled val="1"/>
        </dgm:presLayoutVars>
      </dgm:prSet>
      <dgm:spPr/>
      <dgm:t>
        <a:bodyPr/>
        <a:lstStyle/>
        <a:p>
          <a:endParaRPr lang="en-US"/>
        </a:p>
      </dgm:t>
    </dgm:pt>
  </dgm:ptLst>
  <dgm:cxnLst>
    <dgm:cxn modelId="{1F8B8C76-64E7-F749-A3C2-5B1021406486}" type="presOf" srcId="{742F9B85-FD76-422C-8693-BAA41E231165}" destId="{8096AD95-635A-4C89-B612-E5093A16F2A1}" srcOrd="0" destOrd="0" presId="urn:microsoft.com/office/officeart/2005/8/layout/cycle3"/>
    <dgm:cxn modelId="{3D70AC42-ADCE-0845-890F-1A646E56E236}" type="presOf" srcId="{A7512456-BF97-42CD-A3C5-80564196F7A6}" destId="{79CAA645-DE29-4B3B-9EF9-0471DA837A83}" srcOrd="0" destOrd="0" presId="urn:microsoft.com/office/officeart/2005/8/layout/cycle3"/>
    <dgm:cxn modelId="{D16EDA75-867F-476B-8341-B2A521379FF6}" srcId="{6A98430F-FC92-4CFD-9637-21C8A3FC1368}" destId="{080F129E-3379-40BC-9262-34B4DEA2CBB0}" srcOrd="3" destOrd="0" parTransId="{34DD34E0-E62C-455F-A7D6-12DCF02627E5}" sibTransId="{EBA99ED3-86A6-4AFD-9221-886419CF9F8D}"/>
    <dgm:cxn modelId="{8AB22066-DD4A-470F-9540-131546BD7F62}" srcId="{6A98430F-FC92-4CFD-9637-21C8A3FC1368}" destId="{1C85BF25-E908-4FDB-A253-095E92480A27}" srcOrd="0" destOrd="0" parTransId="{B696D1CE-12F1-4B53-94CB-0FB616599F16}" sibTransId="{D282834B-B878-42BD-AA3D-D3AF774BEB87}"/>
    <dgm:cxn modelId="{FE68E356-E9F4-9B47-989C-307F43F6887E}" type="presOf" srcId="{080F129E-3379-40BC-9262-34B4DEA2CBB0}" destId="{7E949678-6312-41C2-AF2B-8D7E1F69B801}" srcOrd="0" destOrd="0" presId="urn:microsoft.com/office/officeart/2005/8/layout/cycle3"/>
    <dgm:cxn modelId="{4BFF4679-17EB-D542-B4DC-9C37FA94C0E6}" type="presOf" srcId="{6A98430F-FC92-4CFD-9637-21C8A3FC1368}" destId="{F31F91CC-4E62-4109-9865-CC2791529515}" srcOrd="0" destOrd="0" presId="urn:microsoft.com/office/officeart/2005/8/layout/cycle3"/>
    <dgm:cxn modelId="{86F726C8-CEE9-4803-8235-05701586ED58}" srcId="{6A98430F-FC92-4CFD-9637-21C8A3FC1368}" destId="{A7512456-BF97-42CD-A3C5-80564196F7A6}" srcOrd="2" destOrd="0" parTransId="{1F8A3E26-50CC-43C9-AA69-FCE761845765}" sibTransId="{C4811670-D73F-41C0-9EB7-A9F433322799}"/>
    <dgm:cxn modelId="{64B3D628-C8C4-4436-A127-5A4507549ECC}" srcId="{6A98430F-FC92-4CFD-9637-21C8A3FC1368}" destId="{742F9B85-FD76-422C-8693-BAA41E231165}" srcOrd="1" destOrd="0" parTransId="{621621DF-C826-48C3-B218-E3C553DA9FFB}" sibTransId="{AC2A6E94-2A79-4844-B072-A6B15ED27733}"/>
    <dgm:cxn modelId="{64007143-1342-744F-849C-6BCC1EFA875E}" type="presOf" srcId="{D282834B-B878-42BD-AA3D-D3AF774BEB87}" destId="{2BB6E3D4-28EE-417B-852E-C2A95839A597}" srcOrd="0" destOrd="0" presId="urn:microsoft.com/office/officeart/2005/8/layout/cycle3"/>
    <dgm:cxn modelId="{13264D43-177A-4D4C-98A5-48CC0AD05AD3}" type="presOf" srcId="{1C85BF25-E908-4FDB-A253-095E92480A27}" destId="{5DE2C2A1-1A4D-4A87-97DA-A24F333CD6C4}" srcOrd="0" destOrd="0" presId="urn:microsoft.com/office/officeart/2005/8/layout/cycle3"/>
    <dgm:cxn modelId="{3B4826C6-A5B9-CF40-8919-59EA60C75FB8}" type="presParOf" srcId="{F31F91CC-4E62-4109-9865-CC2791529515}" destId="{01E3885C-024A-4DE0-995F-E4E0E3E8D384}" srcOrd="0" destOrd="0" presId="urn:microsoft.com/office/officeart/2005/8/layout/cycle3"/>
    <dgm:cxn modelId="{4FE5536C-D816-9B49-A1CB-8CF08A0C2BD8}" type="presParOf" srcId="{01E3885C-024A-4DE0-995F-E4E0E3E8D384}" destId="{5DE2C2A1-1A4D-4A87-97DA-A24F333CD6C4}" srcOrd="0" destOrd="0" presId="urn:microsoft.com/office/officeart/2005/8/layout/cycle3"/>
    <dgm:cxn modelId="{C092EB35-80B8-884A-B0B1-0F7A78630F59}" type="presParOf" srcId="{01E3885C-024A-4DE0-995F-E4E0E3E8D384}" destId="{2BB6E3D4-28EE-417B-852E-C2A95839A597}" srcOrd="1" destOrd="0" presId="urn:microsoft.com/office/officeart/2005/8/layout/cycle3"/>
    <dgm:cxn modelId="{A5D435F9-8BF6-D04F-A3D6-9FA74BB4E6E6}" type="presParOf" srcId="{01E3885C-024A-4DE0-995F-E4E0E3E8D384}" destId="{8096AD95-635A-4C89-B612-E5093A16F2A1}" srcOrd="2" destOrd="0" presId="urn:microsoft.com/office/officeart/2005/8/layout/cycle3"/>
    <dgm:cxn modelId="{A92250E1-A6AA-7940-98FC-FC3F628A063F}" type="presParOf" srcId="{01E3885C-024A-4DE0-995F-E4E0E3E8D384}" destId="{79CAA645-DE29-4B3B-9EF9-0471DA837A83}" srcOrd="3" destOrd="0" presId="urn:microsoft.com/office/officeart/2005/8/layout/cycle3"/>
    <dgm:cxn modelId="{D81F372E-56E7-B44F-920A-5A73A75EDE48}" type="presParOf" srcId="{01E3885C-024A-4DE0-995F-E4E0E3E8D384}" destId="{7E949678-6312-41C2-AF2B-8D7E1F69B801}" srcOrd="4" destOrd="0" presId="urn:microsoft.com/office/officeart/2005/8/layout/cycle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6E3D4-28EE-417B-852E-C2A95839A597}">
      <dsp:nvSpPr>
        <dsp:cNvPr id="0" name=""/>
        <dsp:cNvSpPr/>
      </dsp:nvSpPr>
      <dsp:spPr>
        <a:xfrm>
          <a:off x="418421" y="11083"/>
          <a:ext cx="2706456" cy="2706456"/>
        </a:xfrm>
        <a:prstGeom prst="circularArrow">
          <a:avLst>
            <a:gd name="adj1" fmla="val 4668"/>
            <a:gd name="adj2" fmla="val 272909"/>
            <a:gd name="adj3" fmla="val 13257541"/>
            <a:gd name="adj4" fmla="val 17747487"/>
            <a:gd name="adj5" fmla="val 4847"/>
          </a:avLst>
        </a:prstGeom>
        <a:solidFill>
          <a:schemeClr val="accent1"/>
        </a:solidFill>
        <a:ln>
          <a:noFill/>
        </a:ln>
        <a:effectLst/>
      </dsp:spPr>
      <dsp:style>
        <a:lnRef idx="0">
          <a:scrgbClr r="0" g="0" b="0"/>
        </a:lnRef>
        <a:fillRef idx="1">
          <a:scrgbClr r="0" g="0" b="0"/>
        </a:fillRef>
        <a:effectRef idx="0">
          <a:scrgbClr r="0" g="0" b="0"/>
        </a:effectRef>
        <a:fontRef idx="minor"/>
      </dsp:style>
    </dsp:sp>
    <dsp:sp modelId="{5DE2C2A1-1A4D-4A87-97DA-A24F333CD6C4}">
      <dsp:nvSpPr>
        <dsp:cNvPr id="0" name=""/>
        <dsp:cNvSpPr/>
      </dsp:nvSpPr>
      <dsp:spPr>
        <a:xfrm>
          <a:off x="972331" y="37072"/>
          <a:ext cx="1598637" cy="799318"/>
        </a:xfrm>
        <a:prstGeom prst="round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Module &amp; Task Implementation</a:t>
          </a:r>
          <a:endParaRPr lang="en-US" sz="1600" b="1" kern="1200" dirty="0"/>
        </a:p>
      </dsp:txBody>
      <dsp:txXfrm>
        <a:off x="1011350" y="76091"/>
        <a:ext cx="1520599" cy="721280"/>
      </dsp:txXfrm>
    </dsp:sp>
    <dsp:sp modelId="{8096AD95-635A-4C89-B612-E5093A16F2A1}">
      <dsp:nvSpPr>
        <dsp:cNvPr id="0" name=""/>
        <dsp:cNvSpPr/>
      </dsp:nvSpPr>
      <dsp:spPr>
        <a:xfrm>
          <a:off x="1944128" y="1008870"/>
          <a:ext cx="1598637" cy="799318"/>
        </a:xfrm>
        <a:prstGeom prst="round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Assessment and Scoring of </a:t>
          </a:r>
          <a:br>
            <a:rPr lang="en-US" sz="1600" b="1" kern="1200" dirty="0" smtClean="0">
              <a:solidFill>
                <a:schemeClr val="tx1"/>
              </a:solidFill>
            </a:rPr>
          </a:br>
          <a:r>
            <a:rPr lang="en-US" sz="1600" b="1" kern="1200" dirty="0" smtClean="0">
              <a:solidFill>
                <a:schemeClr val="tx1"/>
              </a:solidFill>
            </a:rPr>
            <a:t>Student Work</a:t>
          </a:r>
          <a:endParaRPr lang="en-US" sz="1600" b="1" kern="1200" dirty="0"/>
        </a:p>
      </dsp:txBody>
      <dsp:txXfrm>
        <a:off x="1983147" y="1047889"/>
        <a:ext cx="1520599" cy="721280"/>
      </dsp:txXfrm>
    </dsp:sp>
    <dsp:sp modelId="{79CAA645-DE29-4B3B-9EF9-0471DA837A83}">
      <dsp:nvSpPr>
        <dsp:cNvPr id="0" name=""/>
        <dsp:cNvSpPr/>
      </dsp:nvSpPr>
      <dsp:spPr>
        <a:xfrm>
          <a:off x="800096" y="1902656"/>
          <a:ext cx="2019302" cy="799318"/>
        </a:xfrm>
        <a:prstGeom prst="round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Teacher &amp; Student Feedback and Reflection</a:t>
          </a:r>
          <a:endParaRPr lang="en-US" sz="1600" b="1" kern="1200" dirty="0"/>
        </a:p>
      </dsp:txBody>
      <dsp:txXfrm>
        <a:off x="839115" y="1941675"/>
        <a:ext cx="1941264" cy="721280"/>
      </dsp:txXfrm>
    </dsp:sp>
    <dsp:sp modelId="{7E949678-6312-41C2-AF2B-8D7E1F69B801}">
      <dsp:nvSpPr>
        <dsp:cNvPr id="0" name=""/>
        <dsp:cNvSpPr/>
      </dsp:nvSpPr>
      <dsp:spPr>
        <a:xfrm>
          <a:off x="533" y="1008870"/>
          <a:ext cx="1598637" cy="799318"/>
        </a:xfrm>
        <a:prstGeom prst="round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Module &amp; Task Design</a:t>
          </a:r>
          <a:endParaRPr lang="en-US" sz="1600" b="1" kern="1200" dirty="0"/>
        </a:p>
      </dsp:txBody>
      <dsp:txXfrm>
        <a:off x="39552" y="1047889"/>
        <a:ext cx="1520599" cy="72128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DAC830-D5BD-F342-9B3F-4F3782613014}" type="datetimeFigureOut">
              <a:rPr lang="en-US" smtClean="0"/>
              <a:t>11/10/14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C9E817-06CC-D045-969C-28F99FCDFDC1}" type="slidenum">
              <a:rPr lang="en-US" smtClean="0"/>
              <a:t>‹#›</a:t>
            </a:fld>
            <a:endParaRPr lang="en-US"/>
          </a:p>
        </p:txBody>
      </p:sp>
    </p:spTree>
    <p:extLst>
      <p:ext uri="{BB962C8B-B14F-4D97-AF65-F5344CB8AC3E}">
        <p14:creationId xmlns:p14="http://schemas.microsoft.com/office/powerpoint/2010/main" val="17339751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pPr lvl="0"/>
            <a:endParaRPr/>
          </a:p>
        </p:txBody>
      </p:sp>
      <p:sp>
        <p:nvSpPr>
          <p:cNvPr id="172" name="Shape 172"/>
          <p:cNvSpPr>
            <a:spLocks noGrp="1"/>
          </p:cNvSpPr>
          <p:nvPr>
            <p:ph type="body" sz="quarter" idx="1"/>
          </p:nvPr>
        </p:nvSpPr>
        <p:spPr>
          <a:prstGeom prst="rect">
            <a:avLst/>
          </a:prstGeom>
        </p:spPr>
        <p:txBody>
          <a:bodyPr/>
          <a:lstStyle>
            <a:lvl1pPr defTabSz="647700">
              <a:defRPr sz="1600">
                <a:latin typeface="Helvetica"/>
                <a:ea typeface="Helvetica"/>
                <a:cs typeface="Helvetica"/>
                <a:sym typeface="Helvetica"/>
              </a:defRPr>
            </a:lvl1pPr>
          </a:lstStyle>
          <a:p>
            <a:pPr lvl="0">
              <a:defRPr sz="1800"/>
            </a:pPr>
            <a:r>
              <a:rPr sz="1600"/>
              <a:t>An essential question as educators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noRot="1" noChangeAspect="1"/>
          </p:cNvSpPr>
          <p:nvPr>
            <p:ph type="sldImg"/>
          </p:nvPr>
        </p:nvSpPr>
        <p:spPr>
          <a:prstGeom prst="rect">
            <a:avLst/>
          </a:prstGeom>
        </p:spPr>
        <p:txBody>
          <a:bodyPr/>
          <a:lstStyle/>
          <a:p>
            <a:pPr lvl="0"/>
            <a:endParaRPr/>
          </a:p>
        </p:txBody>
      </p:sp>
      <p:sp>
        <p:nvSpPr>
          <p:cNvPr id="203" name="Shape 203"/>
          <p:cNvSpPr>
            <a:spLocks noGrp="1"/>
          </p:cNvSpPr>
          <p:nvPr>
            <p:ph type="body" sz="quarter" idx="1"/>
          </p:nvPr>
        </p:nvSpPr>
        <p:spPr>
          <a:prstGeom prst="rect">
            <a:avLst/>
          </a:prstGeom>
        </p:spPr>
        <p:txBody>
          <a:bodyPr/>
          <a:lstStyle/>
          <a:p>
            <a:pPr lvl="0">
              <a:defRPr sz="1800"/>
            </a:pPr>
            <a:r>
              <a:rPr sz="1200">
                <a:latin typeface="+mj-lt"/>
                <a:ea typeface="+mj-ea"/>
                <a:cs typeface="+mj-cs"/>
                <a:sym typeface="Helvetica Neue"/>
              </a:rPr>
              <a:t>In order to be successful in college and beyond, Envision graduates are asked to go beyond content knowledge to develop critical competencies that we believe will prepare them for life outside of high school.  </a:t>
            </a:r>
          </a:p>
          <a:p>
            <a:pPr marL="228600" lvl="0" indent="-228600" defTabSz="457200">
              <a:buSzPct val="100000"/>
              <a:buChar char="•"/>
              <a:defRPr sz="1800"/>
            </a:pPr>
            <a:r>
              <a:rPr sz="1200">
                <a:latin typeface="+mj-lt"/>
                <a:ea typeface="+mj-ea"/>
                <a:cs typeface="+mj-cs"/>
                <a:sym typeface="Helvetica Neue"/>
              </a:rPr>
              <a:t>We have worked closely  with Stanford to develop performance tasks and rubrics that are aligned to the Common Core standards as well as ask students to apply 21st century skills.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hape 241"/>
          <p:cNvSpPr>
            <a:spLocks noGrp="1" noRot="1" noChangeAspect="1"/>
          </p:cNvSpPr>
          <p:nvPr>
            <p:ph type="sldImg"/>
          </p:nvPr>
        </p:nvSpPr>
        <p:spPr>
          <a:prstGeom prst="rect">
            <a:avLst/>
          </a:prstGeom>
        </p:spPr>
        <p:txBody>
          <a:bodyPr/>
          <a:lstStyle/>
          <a:p>
            <a:pPr lvl="0"/>
            <a:endParaRPr/>
          </a:p>
        </p:txBody>
      </p:sp>
      <p:sp>
        <p:nvSpPr>
          <p:cNvPr id="242" name="Shape 242"/>
          <p:cNvSpPr>
            <a:spLocks noGrp="1"/>
          </p:cNvSpPr>
          <p:nvPr>
            <p:ph type="body" sz="quarter" idx="1"/>
          </p:nvPr>
        </p:nvSpPr>
        <p:spPr>
          <a:prstGeom prst="rect">
            <a:avLst/>
          </a:prstGeom>
        </p:spPr>
        <p:txBody>
          <a:bodyPr/>
          <a:lstStyle/>
          <a:p>
            <a:pPr lvl="0">
              <a:defRPr sz="1800"/>
            </a:pPr>
            <a:r>
              <a:rPr sz="1200">
                <a:latin typeface="+mj-lt"/>
                <a:ea typeface="+mj-ea"/>
                <a:cs typeface="+mj-cs"/>
                <a:sym typeface="Helvetica Neue"/>
              </a:rPr>
              <a:t>Envision Schools have achieved these results through performance assessment.</a:t>
            </a:r>
          </a:p>
          <a:p>
            <a:pPr lvl="0">
              <a:defRPr sz="1800"/>
            </a:pPr>
            <a:endParaRPr sz="1200">
              <a:latin typeface="+mj-lt"/>
              <a:ea typeface="+mj-ea"/>
              <a:cs typeface="+mj-cs"/>
              <a:sym typeface="Helvetica Neue"/>
            </a:endParaRPr>
          </a:p>
          <a:p>
            <a:pPr lvl="0">
              <a:defRPr sz="1800"/>
            </a:pPr>
            <a:r>
              <a:rPr sz="1200">
                <a:latin typeface="+mj-lt"/>
                <a:ea typeface="+mj-ea"/>
                <a:cs typeface="+mj-cs"/>
                <a:sym typeface="Helvetica Neue"/>
              </a:rPr>
              <a:t>We believe that success is not defined as students graduating from high school.</a:t>
            </a:r>
          </a:p>
          <a:p>
            <a:pPr lvl="0">
              <a:defRPr sz="1800"/>
            </a:pPr>
            <a:r>
              <a:rPr sz="1200">
                <a:latin typeface="+mj-lt"/>
                <a:ea typeface="+mj-ea"/>
                <a:cs typeface="+mj-cs"/>
                <a:sym typeface="Helvetica Neue"/>
              </a:rPr>
              <a:t>It does not even stop with college-going rates.</a:t>
            </a:r>
          </a:p>
          <a:p>
            <a:pPr lvl="0">
              <a:defRPr sz="1800"/>
            </a:pPr>
            <a:r>
              <a:rPr sz="1200">
                <a:latin typeface="+mj-lt"/>
                <a:ea typeface="+mj-ea"/>
                <a:cs typeface="+mj-cs"/>
                <a:sym typeface="Helvetica Neue"/>
              </a:rPr>
              <a:t>We believe that we must prepare students to enter college and to persist.</a:t>
            </a:r>
          </a:p>
          <a:p>
            <a:pPr lvl="0">
              <a:defRPr sz="1800"/>
            </a:pPr>
            <a:r>
              <a:rPr sz="1200">
                <a:latin typeface="+mj-lt"/>
                <a:ea typeface="+mj-ea"/>
                <a:cs typeface="+mj-cs"/>
                <a:sym typeface="Helvetica Neue"/>
              </a:rPr>
              <a:t>When our high school graduates graduate from college, then we have succeeded.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884C12-F0D4-9D45-A053-F6B968021D36}" type="slidenum">
              <a:rPr lang="en-US" smtClean="0"/>
              <a:t>18</a:t>
            </a:fld>
            <a:endParaRPr lang="en-US"/>
          </a:p>
        </p:txBody>
      </p:sp>
    </p:spTree>
    <p:extLst>
      <p:ext uri="{BB962C8B-B14F-4D97-AF65-F5344CB8AC3E}">
        <p14:creationId xmlns:p14="http://schemas.microsoft.com/office/powerpoint/2010/main" val="2598429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a:ln/>
        </p:spPr>
      </p:sp>
      <p:sp>
        <p:nvSpPr>
          <p:cNvPr id="3072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3072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34480" indent="-282492" eaLnBrk="0" hangingPunct="0">
              <a:defRPr sz="2400">
                <a:solidFill>
                  <a:schemeClr val="tx1"/>
                </a:solidFill>
                <a:latin typeface="Arial" pitchFamily="34" charset="0"/>
                <a:ea typeface="MS PGothic" pitchFamily="34" charset="-128"/>
              </a:defRPr>
            </a:lvl2pPr>
            <a:lvl3pPr marL="1129970" indent="-225994" eaLnBrk="0" hangingPunct="0">
              <a:defRPr sz="2400">
                <a:solidFill>
                  <a:schemeClr val="tx1"/>
                </a:solidFill>
                <a:latin typeface="Arial" pitchFamily="34" charset="0"/>
                <a:ea typeface="MS PGothic" pitchFamily="34" charset="-128"/>
              </a:defRPr>
            </a:lvl3pPr>
            <a:lvl4pPr marL="1581958" indent="-225994" eaLnBrk="0" hangingPunct="0">
              <a:defRPr sz="2400">
                <a:solidFill>
                  <a:schemeClr val="tx1"/>
                </a:solidFill>
                <a:latin typeface="Arial" pitchFamily="34" charset="0"/>
                <a:ea typeface="MS PGothic" pitchFamily="34" charset="-128"/>
              </a:defRPr>
            </a:lvl4pPr>
            <a:lvl5pPr marL="2033946" indent="-225994" eaLnBrk="0" hangingPunct="0">
              <a:defRPr sz="2400">
                <a:solidFill>
                  <a:schemeClr val="tx1"/>
                </a:solidFill>
                <a:latin typeface="Arial" pitchFamily="34" charset="0"/>
                <a:ea typeface="MS PGothic" pitchFamily="34" charset="-128"/>
              </a:defRPr>
            </a:lvl5pPr>
            <a:lvl6pPr marL="2485934" indent="-225994" defTabSz="451988" eaLnBrk="0" fontAlgn="base" hangingPunct="0">
              <a:spcBef>
                <a:spcPct val="0"/>
              </a:spcBef>
              <a:spcAft>
                <a:spcPct val="0"/>
              </a:spcAft>
              <a:defRPr sz="2400">
                <a:solidFill>
                  <a:schemeClr val="tx1"/>
                </a:solidFill>
                <a:latin typeface="Arial" pitchFamily="34" charset="0"/>
                <a:ea typeface="MS PGothic" pitchFamily="34" charset="-128"/>
              </a:defRPr>
            </a:lvl6pPr>
            <a:lvl7pPr marL="2937921" indent="-225994" defTabSz="451988" eaLnBrk="0" fontAlgn="base" hangingPunct="0">
              <a:spcBef>
                <a:spcPct val="0"/>
              </a:spcBef>
              <a:spcAft>
                <a:spcPct val="0"/>
              </a:spcAft>
              <a:defRPr sz="2400">
                <a:solidFill>
                  <a:schemeClr val="tx1"/>
                </a:solidFill>
                <a:latin typeface="Arial" pitchFamily="34" charset="0"/>
                <a:ea typeface="MS PGothic" pitchFamily="34" charset="-128"/>
              </a:defRPr>
            </a:lvl7pPr>
            <a:lvl8pPr marL="3389909" indent="-225994" defTabSz="451988" eaLnBrk="0" fontAlgn="base" hangingPunct="0">
              <a:spcBef>
                <a:spcPct val="0"/>
              </a:spcBef>
              <a:spcAft>
                <a:spcPct val="0"/>
              </a:spcAft>
              <a:defRPr sz="2400">
                <a:solidFill>
                  <a:schemeClr val="tx1"/>
                </a:solidFill>
                <a:latin typeface="Arial" pitchFamily="34" charset="0"/>
                <a:ea typeface="MS PGothic" pitchFamily="34" charset="-128"/>
              </a:defRPr>
            </a:lvl8pPr>
            <a:lvl9pPr marL="3841897" indent="-225994" defTabSz="451988"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F3F8DBA9-EF1B-4B77-A6A2-FE04A49DB81C}" type="slidenum">
              <a:rPr lang="en-US" altLang="en-US" sz="1200">
                <a:solidFill>
                  <a:prstClr val="black"/>
                </a:solidFill>
              </a:rPr>
              <a:pPr eaLnBrk="1" hangingPunct="1"/>
              <a:t>19</a:t>
            </a:fld>
            <a:endParaRPr lang="en-US" altLang="en-US" sz="120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5F8CC8-F6CE-644A-8CEA-2F53687AB7B8}" type="datetimeFigureOut">
              <a:rPr lang="en-US" smtClean="0"/>
              <a:t>11/10/14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9CB23-5434-7D4F-82DF-D65DEDA8D135}" type="slidenum">
              <a:rPr lang="en-US" smtClean="0"/>
              <a:t>‹#›</a:t>
            </a:fld>
            <a:endParaRPr lang="en-US"/>
          </a:p>
        </p:txBody>
      </p:sp>
    </p:spTree>
    <p:extLst>
      <p:ext uri="{BB962C8B-B14F-4D97-AF65-F5344CB8AC3E}">
        <p14:creationId xmlns:p14="http://schemas.microsoft.com/office/powerpoint/2010/main" val="1075957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5F8CC8-F6CE-644A-8CEA-2F53687AB7B8}" type="datetimeFigureOut">
              <a:rPr lang="en-US" smtClean="0"/>
              <a:t>11/10/14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9CB23-5434-7D4F-82DF-D65DEDA8D135}" type="slidenum">
              <a:rPr lang="en-US" smtClean="0"/>
              <a:t>‹#›</a:t>
            </a:fld>
            <a:endParaRPr lang="en-US"/>
          </a:p>
        </p:txBody>
      </p:sp>
    </p:spTree>
    <p:extLst>
      <p:ext uri="{BB962C8B-B14F-4D97-AF65-F5344CB8AC3E}">
        <p14:creationId xmlns:p14="http://schemas.microsoft.com/office/powerpoint/2010/main" val="266241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5F8CC8-F6CE-644A-8CEA-2F53687AB7B8}" type="datetimeFigureOut">
              <a:rPr lang="en-US" smtClean="0"/>
              <a:t>11/10/14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9CB23-5434-7D4F-82DF-D65DEDA8D135}" type="slidenum">
              <a:rPr lang="en-US" smtClean="0"/>
              <a:t>‹#›</a:t>
            </a:fld>
            <a:endParaRPr lang="en-US"/>
          </a:p>
        </p:txBody>
      </p:sp>
    </p:spTree>
    <p:extLst>
      <p:ext uri="{BB962C8B-B14F-4D97-AF65-F5344CB8AC3E}">
        <p14:creationId xmlns:p14="http://schemas.microsoft.com/office/powerpoint/2010/main" val="408826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6" name="Shape 6"/>
          <p:cNvSpPr>
            <a:spLocks noGrp="1"/>
          </p:cNvSpPr>
          <p:nvPr>
            <p:ph type="title"/>
          </p:nvPr>
        </p:nvSpPr>
        <p:spPr>
          <a:xfrm>
            <a:off x="892969" y="1151930"/>
            <a:ext cx="7358063" cy="2321719"/>
          </a:xfrm>
          <a:prstGeom prst="rect">
            <a:avLst/>
          </a:prstGeom>
          <a:ln>
            <a:miter lim="400000"/>
          </a:ln>
        </p:spPr>
        <p:txBody>
          <a:bodyPr lIns="0" tIns="0" rIns="0" bIns="0" anchor="b"/>
          <a:lstStyle>
            <a:lvl1pPr defTabSz="410751">
              <a:defRPr sz="5900">
                <a:uFillTx/>
                <a:latin typeface="+mn-lt"/>
                <a:ea typeface="+mn-ea"/>
                <a:cs typeface="+mn-cs"/>
                <a:sym typeface="Gill Sans"/>
              </a:defRPr>
            </a:lvl1pPr>
          </a:lstStyle>
          <a:p>
            <a:pPr lvl="0">
              <a:defRPr sz="1800"/>
            </a:pPr>
            <a:r>
              <a:rPr sz="5900"/>
              <a:t>Title Text</a:t>
            </a:r>
          </a:p>
        </p:txBody>
      </p:sp>
      <p:sp>
        <p:nvSpPr>
          <p:cNvPr id="7" name="Shape 7"/>
          <p:cNvSpPr>
            <a:spLocks noGrp="1"/>
          </p:cNvSpPr>
          <p:nvPr>
            <p:ph type="body" idx="1"/>
          </p:nvPr>
        </p:nvSpPr>
        <p:spPr>
          <a:xfrm>
            <a:off x="892969" y="3536156"/>
            <a:ext cx="7358063" cy="794742"/>
          </a:xfrm>
          <a:prstGeom prst="rect">
            <a:avLst/>
          </a:prstGeom>
          <a:ln>
            <a:miter lim="400000"/>
          </a:ln>
        </p:spPr>
        <p:txBody>
          <a:bodyPr lIns="0" tIns="0" rIns="0" bIns="0"/>
          <a:lstStyle>
            <a:lvl1pPr marL="0" indent="0" algn="ctr" defTabSz="410751">
              <a:spcBef>
                <a:spcPts val="0"/>
              </a:spcBef>
              <a:buClrTx/>
              <a:buSzTx/>
              <a:buFontTx/>
              <a:buNone/>
              <a:defRPr sz="2500">
                <a:uFillTx/>
                <a:latin typeface="+mn-lt"/>
                <a:ea typeface="+mn-ea"/>
                <a:cs typeface="+mn-cs"/>
                <a:sym typeface="Gill Sans"/>
              </a:defRPr>
            </a:lvl1pPr>
            <a:lvl2pPr marL="0" indent="0" algn="ctr" defTabSz="410751">
              <a:spcBef>
                <a:spcPts val="0"/>
              </a:spcBef>
              <a:buClrTx/>
              <a:buSzTx/>
              <a:buFontTx/>
              <a:buNone/>
              <a:defRPr sz="2500">
                <a:uFillTx/>
                <a:latin typeface="+mn-lt"/>
                <a:ea typeface="+mn-ea"/>
                <a:cs typeface="+mn-cs"/>
                <a:sym typeface="Gill Sans"/>
              </a:defRPr>
            </a:lvl2pPr>
            <a:lvl3pPr marL="0" indent="0" algn="ctr" defTabSz="410751">
              <a:spcBef>
                <a:spcPts val="0"/>
              </a:spcBef>
              <a:buClrTx/>
              <a:buSzTx/>
              <a:buFontTx/>
              <a:buNone/>
              <a:defRPr sz="2500">
                <a:uFillTx/>
                <a:latin typeface="+mn-lt"/>
                <a:ea typeface="+mn-ea"/>
                <a:cs typeface="+mn-cs"/>
                <a:sym typeface="Gill Sans"/>
              </a:defRPr>
            </a:lvl3pPr>
            <a:lvl4pPr marL="0" indent="0" algn="ctr" defTabSz="410751">
              <a:spcBef>
                <a:spcPts val="0"/>
              </a:spcBef>
              <a:buClrTx/>
              <a:buSzTx/>
              <a:buFontTx/>
              <a:buNone/>
              <a:defRPr sz="2500">
                <a:uFillTx/>
                <a:latin typeface="+mn-lt"/>
                <a:ea typeface="+mn-ea"/>
                <a:cs typeface="+mn-cs"/>
                <a:sym typeface="Gill Sans"/>
              </a:defRPr>
            </a:lvl4pPr>
            <a:lvl5pPr marL="0" indent="0" algn="ctr" defTabSz="410751">
              <a:spcBef>
                <a:spcPts val="0"/>
              </a:spcBef>
              <a:buClrTx/>
              <a:buSzTx/>
              <a:buFontTx/>
              <a:buNone/>
              <a:defRPr sz="2500">
                <a:uFillTx/>
                <a:latin typeface="+mn-lt"/>
                <a:ea typeface="+mn-ea"/>
                <a:cs typeface="+mn-cs"/>
                <a:sym typeface="Gill Sans"/>
              </a:defRPr>
            </a:lvl5pPr>
          </a:lstStyle>
          <a:p>
            <a:pPr lvl="0">
              <a:defRPr sz="1800"/>
            </a:pPr>
            <a:r>
              <a:rPr sz="2500"/>
              <a:t>Body Level One</a:t>
            </a:r>
          </a:p>
          <a:p>
            <a:pPr lvl="1">
              <a:defRPr sz="1800"/>
            </a:pPr>
            <a:r>
              <a:rPr sz="2500"/>
              <a:t>Body Level Two</a:t>
            </a:r>
          </a:p>
          <a:p>
            <a:pPr lvl="2">
              <a:defRPr sz="1800"/>
            </a:pPr>
            <a:r>
              <a:rPr sz="2500"/>
              <a:t>Body Level Three</a:t>
            </a:r>
          </a:p>
          <a:p>
            <a:pPr lvl="3">
              <a:defRPr sz="1800"/>
            </a:pPr>
            <a:r>
              <a:rPr sz="2500"/>
              <a:t>Body Level Four</a:t>
            </a:r>
          </a:p>
          <a:p>
            <a:pPr lvl="4">
              <a:defRPr sz="1800"/>
            </a:pPr>
            <a:r>
              <a:rPr sz="2500"/>
              <a:t>Body Level Five</a:t>
            </a:r>
          </a:p>
        </p:txBody>
      </p:sp>
    </p:spTree>
    <p:extLst>
      <p:ext uri="{BB962C8B-B14F-4D97-AF65-F5344CB8AC3E}">
        <p14:creationId xmlns:p14="http://schemas.microsoft.com/office/powerpoint/2010/main" val="112748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Master #19 copy">
    <p:spTree>
      <p:nvGrpSpPr>
        <p:cNvPr id="1" name=""/>
        <p:cNvGrpSpPr/>
        <p:nvPr/>
      </p:nvGrpSpPr>
      <p:grpSpPr>
        <a:xfrm>
          <a:off x="0" y="0"/>
          <a:ext cx="0" cy="0"/>
          <a:chOff x="0" y="0"/>
          <a:chExt cx="0" cy="0"/>
        </a:xfrm>
      </p:grpSpPr>
      <p:sp>
        <p:nvSpPr>
          <p:cNvPr id="80" name="Shape 80"/>
          <p:cNvSpPr>
            <a:spLocks noGrp="1"/>
          </p:cNvSpPr>
          <p:nvPr>
            <p:ph type="sldNum" sz="quarter" idx="2"/>
          </p:nvPr>
        </p:nvSpPr>
        <p:spPr>
          <a:xfrm>
            <a:off x="4455616" y="6536531"/>
            <a:ext cx="223243" cy="241102"/>
          </a:xfrm>
          <a:prstGeom prst="rect">
            <a:avLst/>
          </a:prstGeom>
          <a:ln>
            <a:miter lim="400000"/>
          </a:ln>
        </p:spPr>
        <p:txBody>
          <a:bodyPr lIns="0" tIns="0" rIns="0" bIns="0" anchor="t"/>
          <a:lstStyle>
            <a:lvl1pPr algn="ctr" defTabSz="410751">
              <a:defRPr>
                <a:solidFill>
                  <a:srgbClr val="000000"/>
                </a:solidFill>
                <a:uFillTx/>
                <a:latin typeface="+mn-lt"/>
                <a:ea typeface="+mn-ea"/>
                <a:cs typeface="+mn-cs"/>
                <a:sym typeface="Gill Sans"/>
              </a:defRPr>
            </a:lvl1pPr>
          </a:lstStyle>
          <a:p>
            <a:pPr lvl="0"/>
            <a:fld id="{86CB4B4D-7CA3-9044-876B-883B54F8677D}" type="slidenum">
              <a:t>‹#›</a:t>
            </a:fld>
            <a:endParaRPr/>
          </a:p>
        </p:txBody>
      </p:sp>
    </p:spTree>
    <p:extLst>
      <p:ext uri="{BB962C8B-B14F-4D97-AF65-F5344CB8AC3E}">
        <p14:creationId xmlns:p14="http://schemas.microsoft.com/office/powerpoint/2010/main" val="185797294"/>
      </p:ext>
    </p:extLst>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5F8CC8-F6CE-644A-8CEA-2F53687AB7B8}" type="datetimeFigureOut">
              <a:rPr lang="en-US" smtClean="0"/>
              <a:t>11/10/14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9CB23-5434-7D4F-82DF-D65DEDA8D135}" type="slidenum">
              <a:rPr lang="en-US" smtClean="0"/>
              <a:t>‹#›</a:t>
            </a:fld>
            <a:endParaRPr lang="en-US"/>
          </a:p>
        </p:txBody>
      </p:sp>
    </p:spTree>
    <p:extLst>
      <p:ext uri="{BB962C8B-B14F-4D97-AF65-F5344CB8AC3E}">
        <p14:creationId xmlns:p14="http://schemas.microsoft.com/office/powerpoint/2010/main" val="405822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5F8CC8-F6CE-644A-8CEA-2F53687AB7B8}" type="datetimeFigureOut">
              <a:rPr lang="en-US" smtClean="0"/>
              <a:t>11/10/14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9CB23-5434-7D4F-82DF-D65DEDA8D135}" type="slidenum">
              <a:rPr lang="en-US" smtClean="0"/>
              <a:t>‹#›</a:t>
            </a:fld>
            <a:endParaRPr lang="en-US"/>
          </a:p>
        </p:txBody>
      </p:sp>
    </p:spTree>
    <p:extLst>
      <p:ext uri="{BB962C8B-B14F-4D97-AF65-F5344CB8AC3E}">
        <p14:creationId xmlns:p14="http://schemas.microsoft.com/office/powerpoint/2010/main" val="915495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5F8CC8-F6CE-644A-8CEA-2F53687AB7B8}" type="datetimeFigureOut">
              <a:rPr lang="en-US" smtClean="0"/>
              <a:t>11/10/14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19CB23-5434-7D4F-82DF-D65DEDA8D135}" type="slidenum">
              <a:rPr lang="en-US" smtClean="0"/>
              <a:t>‹#›</a:t>
            </a:fld>
            <a:endParaRPr lang="en-US"/>
          </a:p>
        </p:txBody>
      </p:sp>
    </p:spTree>
    <p:extLst>
      <p:ext uri="{BB962C8B-B14F-4D97-AF65-F5344CB8AC3E}">
        <p14:creationId xmlns:p14="http://schemas.microsoft.com/office/powerpoint/2010/main" val="316494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5F8CC8-F6CE-644A-8CEA-2F53687AB7B8}" type="datetimeFigureOut">
              <a:rPr lang="en-US" smtClean="0"/>
              <a:t>11/10/14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19CB23-5434-7D4F-82DF-D65DEDA8D135}" type="slidenum">
              <a:rPr lang="en-US" smtClean="0"/>
              <a:t>‹#›</a:t>
            </a:fld>
            <a:endParaRPr lang="en-US"/>
          </a:p>
        </p:txBody>
      </p:sp>
    </p:spTree>
    <p:extLst>
      <p:ext uri="{BB962C8B-B14F-4D97-AF65-F5344CB8AC3E}">
        <p14:creationId xmlns:p14="http://schemas.microsoft.com/office/powerpoint/2010/main" val="682258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5F8CC8-F6CE-644A-8CEA-2F53687AB7B8}" type="datetimeFigureOut">
              <a:rPr lang="en-US" smtClean="0"/>
              <a:t>11/10/14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19CB23-5434-7D4F-82DF-D65DEDA8D135}" type="slidenum">
              <a:rPr lang="en-US" smtClean="0"/>
              <a:t>‹#›</a:t>
            </a:fld>
            <a:endParaRPr lang="en-US"/>
          </a:p>
        </p:txBody>
      </p:sp>
    </p:spTree>
    <p:extLst>
      <p:ext uri="{BB962C8B-B14F-4D97-AF65-F5344CB8AC3E}">
        <p14:creationId xmlns:p14="http://schemas.microsoft.com/office/powerpoint/2010/main" val="2803620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5F8CC8-F6CE-644A-8CEA-2F53687AB7B8}" type="datetimeFigureOut">
              <a:rPr lang="en-US" smtClean="0"/>
              <a:t>11/10/14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19CB23-5434-7D4F-82DF-D65DEDA8D135}" type="slidenum">
              <a:rPr lang="en-US" smtClean="0"/>
              <a:t>‹#›</a:t>
            </a:fld>
            <a:endParaRPr lang="en-US"/>
          </a:p>
        </p:txBody>
      </p:sp>
    </p:spTree>
    <p:extLst>
      <p:ext uri="{BB962C8B-B14F-4D97-AF65-F5344CB8AC3E}">
        <p14:creationId xmlns:p14="http://schemas.microsoft.com/office/powerpoint/2010/main" val="1079566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5F8CC8-F6CE-644A-8CEA-2F53687AB7B8}" type="datetimeFigureOut">
              <a:rPr lang="en-US" smtClean="0"/>
              <a:t>11/10/14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19CB23-5434-7D4F-82DF-D65DEDA8D135}" type="slidenum">
              <a:rPr lang="en-US" smtClean="0"/>
              <a:t>‹#›</a:t>
            </a:fld>
            <a:endParaRPr lang="en-US"/>
          </a:p>
        </p:txBody>
      </p:sp>
    </p:spTree>
    <p:extLst>
      <p:ext uri="{BB962C8B-B14F-4D97-AF65-F5344CB8AC3E}">
        <p14:creationId xmlns:p14="http://schemas.microsoft.com/office/powerpoint/2010/main" val="240495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5F8CC8-F6CE-644A-8CEA-2F53687AB7B8}" type="datetimeFigureOut">
              <a:rPr lang="en-US" smtClean="0"/>
              <a:t>11/10/14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19CB23-5434-7D4F-82DF-D65DEDA8D135}" type="slidenum">
              <a:rPr lang="en-US" smtClean="0"/>
              <a:t>‹#›</a:t>
            </a:fld>
            <a:endParaRPr lang="en-US"/>
          </a:p>
        </p:txBody>
      </p:sp>
    </p:spTree>
    <p:extLst>
      <p:ext uri="{BB962C8B-B14F-4D97-AF65-F5344CB8AC3E}">
        <p14:creationId xmlns:p14="http://schemas.microsoft.com/office/powerpoint/2010/main" val="2806303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5F8CC8-F6CE-644A-8CEA-2F53687AB7B8}" type="datetimeFigureOut">
              <a:rPr lang="en-US" smtClean="0"/>
              <a:t>11/10/14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19CB23-5434-7D4F-82DF-D65DEDA8D135}" type="slidenum">
              <a:rPr lang="en-US" smtClean="0"/>
              <a:t>‹#›</a:t>
            </a:fld>
            <a:endParaRPr lang="en-US"/>
          </a:p>
        </p:txBody>
      </p:sp>
    </p:spTree>
    <p:extLst>
      <p:ext uri="{BB962C8B-B14F-4D97-AF65-F5344CB8AC3E}">
        <p14:creationId xmlns:p14="http://schemas.microsoft.com/office/powerpoint/2010/main" val="1322175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2.jpeg"/><Relationship Id="rId6" Type="http://schemas.openxmlformats.org/officeDocument/2006/relationships/hyperlink" Target="http://performanceassessment.org" TargetMode="External"/><Relationship Id="rId7" Type="http://schemas.openxmlformats.org/officeDocument/2006/relationships/hyperlink" Target="http://www.qualityperformanceassessment.org" TargetMode="External"/><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hyperlink" Target="http://www.hewlett.org/uploads/documents/Deeper_Learning_Defined__April_2013.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hyperlink" Target="http://www.air.org/resource/deeper-learning" TargetMode="External"/><Relationship Id="rId6" Type="http://schemas.openxmlformats.org/officeDocument/2006/relationships/hyperlink" Target="http://www.hewlett.org/sites/default/files/AIR%20Deeper%20Learning%20Summary.pdf" TargetMode="External"/><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 Id="rId3"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hyperlink" Target="http://www.envisionschools.org" TargetMode="External"/><Relationship Id="rId8" Type="http://schemas.openxmlformats.org/officeDocument/2006/relationships/hyperlink" Target="http://asiasociety.org/international-studies-schools-network" TargetMode="External"/><Relationship Id="rId9" Type="http://schemas.openxmlformats.org/officeDocument/2006/relationships/hyperlink" Target="http://www.connectedcalifornia.org" TargetMode="External"/><Relationship Id="rId10" Type="http://schemas.openxmlformats.org/officeDocument/2006/relationships/hyperlink" Target="http://www.newtechnetwork.org" TargetMode="External"/><Relationship Id="rId11" Type="http://schemas.openxmlformats.org/officeDocument/2006/relationships/hyperlink" Target="https://scale.stanford.edu" TargetMode="External"/><Relationship Id="rId1" Type="http://schemas.openxmlformats.org/officeDocument/2006/relationships/slideLayout" Target="../slideLayouts/slideLayout1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6.tiff"/><Relationship Id="rId3" Type="http://schemas.openxmlformats.org/officeDocument/2006/relationships/image" Target="../media/image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tiff"/><Relationship Id="rId3" Type="http://schemas.openxmlformats.org/officeDocument/2006/relationships/image" Target="../media/image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11.png"/><Relationship Id="rId5" Type="http://schemas.openxmlformats.org/officeDocument/2006/relationships/diagramData" Target="../diagrams/data1.xml"/><Relationship Id="rId6" Type="http://schemas.openxmlformats.org/officeDocument/2006/relationships/diagramLayout" Target="../diagrams/layout1.xml"/><Relationship Id="rId7" Type="http://schemas.openxmlformats.org/officeDocument/2006/relationships/diagramQuickStyle" Target="../diagrams/quickStyle1.xml"/><Relationship Id="rId8" Type="http://schemas.openxmlformats.org/officeDocument/2006/relationships/diagramColors" Target="../diagrams/colors1.xml"/><Relationship Id="rId9"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 Id="rId3"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hyperlink" Target="mailto:https://www.teachingchannel.org/deeper-learning-video-series" TargetMode="External"/><Relationship Id="rId4" Type="http://schemas.openxmlformats.org/officeDocument/2006/relationships/hyperlink" Target="http://www.envisionschools.org" TargetMode="External"/><Relationship Id="rId5" Type="http://schemas.openxmlformats.org/officeDocument/2006/relationships/hyperlink" Target="http://asiasociety.org/international-studies-schools-network" TargetMode="External"/><Relationship Id="rId6" Type="http://schemas.openxmlformats.org/officeDocument/2006/relationships/hyperlink" Target="http://www.connectedcalifornia.org" TargetMode="External"/><Relationship Id="rId7" Type="http://schemas.openxmlformats.org/officeDocument/2006/relationships/hyperlink" Target="http://www.newtechnetwork.org" TargetMode="External"/><Relationship Id="rId8" Type="http://schemas.openxmlformats.org/officeDocument/2006/relationships/hyperlink" Target="https://scale.stanford.edu" TargetMode="External"/><Relationship Id="rId1" Type="http://schemas.openxmlformats.org/officeDocument/2006/relationships/slideLayout" Target="../slideLayouts/slideLayout12.xml"/><Relationship Id="rId2" Type="http://schemas.openxmlformats.org/officeDocument/2006/relationships/hyperlink" Target="mailto:http://www.hewlett.org/programs/education/deeper-learnin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p:nvPr/>
        </p:nvSpPr>
        <p:spPr>
          <a:xfrm>
            <a:off x="437555" y="357188"/>
            <a:ext cx="8063508" cy="5652492"/>
          </a:xfrm>
          <a:prstGeom prst="rect">
            <a:avLst/>
          </a:prstGeom>
          <a:solidFill>
            <a:srgbClr val="FFFFFF"/>
          </a:solidFill>
          <a:ln w="25400">
            <a:solidFill>
              <a:schemeClr val="accent1">
                <a:lumMod val="75000"/>
              </a:schemeClr>
            </a:solidFill>
            <a:miter lim="400000"/>
          </a:ln>
        </p:spPr>
        <p:txBody>
          <a:bodyPr lIns="26788" tIns="26788" rIns="26788" bIns="26788"/>
          <a:lstStyle/>
          <a:p>
            <a:pPr defTabSz="580409">
              <a:buClr>
                <a:srgbClr val="000000"/>
              </a:buClr>
              <a:defRPr sz="5600">
                <a:solidFill>
                  <a:srgbClr val="FFFFFF"/>
                </a:solidFill>
                <a:effectLst>
                  <a:outerShdw blurRad="38100" dist="12700" dir="5400000" rotWithShape="0">
                    <a:srgbClr val="000000">
                      <a:alpha val="50000"/>
                    </a:srgbClr>
                  </a:outerShdw>
                </a:effectLst>
                <a:latin typeface="Calibri"/>
                <a:ea typeface="Calibri"/>
                <a:cs typeface="Calibri"/>
                <a:sym typeface="Calibri"/>
              </a:defRPr>
            </a:pPr>
            <a:endParaRPr/>
          </a:p>
        </p:txBody>
      </p:sp>
      <p:sp>
        <p:nvSpPr>
          <p:cNvPr id="152" name="Shape 152"/>
          <p:cNvSpPr/>
          <p:nvPr/>
        </p:nvSpPr>
        <p:spPr>
          <a:xfrm>
            <a:off x="5644102" y="5291218"/>
            <a:ext cx="2856961" cy="71846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lvl="0" algn="r">
              <a:defRPr sz="1800"/>
            </a:pPr>
            <a:r>
              <a:rPr lang="en-US" sz="2100" dirty="0" smtClean="0">
                <a:solidFill>
                  <a:srgbClr val="376092"/>
                </a:solidFill>
                <a:latin typeface="+mj-lt"/>
                <a:ea typeface="+mj-ea"/>
                <a:cs typeface="+mj-cs"/>
                <a:sym typeface="Helvetica Neue"/>
              </a:rPr>
              <a:t>Rick Lear</a:t>
            </a:r>
          </a:p>
          <a:p>
            <a:pPr lvl="0" algn="r">
              <a:defRPr sz="1800"/>
            </a:pPr>
            <a:r>
              <a:rPr lang="en-US" sz="2100" dirty="0" err="1" smtClean="0">
                <a:solidFill>
                  <a:srgbClr val="376092"/>
                </a:solidFill>
                <a:latin typeface="+mj-lt"/>
                <a:ea typeface="+mj-ea"/>
                <a:cs typeface="+mj-cs"/>
                <a:sym typeface="Helvetica Neue"/>
              </a:rPr>
              <a:t>rick@envisionschools.org</a:t>
            </a:r>
            <a:endParaRPr sz="1700" dirty="0">
              <a:solidFill>
                <a:srgbClr val="376092"/>
              </a:solidFill>
            </a:endParaRPr>
          </a:p>
        </p:txBody>
      </p:sp>
      <p:sp>
        <p:nvSpPr>
          <p:cNvPr id="153" name="Shape 153"/>
          <p:cNvSpPr/>
          <p:nvPr/>
        </p:nvSpPr>
        <p:spPr>
          <a:xfrm>
            <a:off x="1886927" y="2111007"/>
            <a:ext cx="5221678" cy="2288123"/>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lvl="0" algn="ctr">
              <a:defRPr sz="1800"/>
            </a:pPr>
            <a:r>
              <a:rPr lang="en-US" sz="3600" b="1" dirty="0" smtClean="0">
                <a:solidFill>
                  <a:srgbClr val="215968"/>
                </a:solidFill>
                <a:latin typeface="+mj-lt"/>
                <a:ea typeface="+mj-ea"/>
                <a:cs typeface="+mj-cs"/>
                <a:sym typeface="Helvetica Neue"/>
              </a:rPr>
              <a:t>CES Fall Forum 2014</a:t>
            </a:r>
          </a:p>
          <a:p>
            <a:pPr lvl="0" algn="ctr">
              <a:defRPr sz="1800"/>
            </a:pPr>
            <a:endParaRPr lang="en-US" sz="3600" b="1" dirty="0" smtClean="0">
              <a:solidFill>
                <a:srgbClr val="215968"/>
              </a:solidFill>
              <a:latin typeface="+mj-lt"/>
              <a:ea typeface="+mj-ea"/>
              <a:cs typeface="+mj-cs"/>
              <a:sym typeface="Helvetica Neue"/>
            </a:endParaRPr>
          </a:p>
          <a:p>
            <a:pPr lvl="0" algn="ctr">
              <a:defRPr sz="1800"/>
            </a:pPr>
            <a:r>
              <a:rPr sz="3600" b="1" dirty="0" smtClean="0">
                <a:solidFill>
                  <a:srgbClr val="215968"/>
                </a:solidFill>
                <a:latin typeface="+mj-lt"/>
                <a:ea typeface="+mj-ea"/>
                <a:cs typeface="+mj-cs"/>
                <a:sym typeface="Helvetica Neue"/>
              </a:rPr>
              <a:t>Performance Assessment</a:t>
            </a:r>
            <a:r>
              <a:rPr lang="en-US" sz="3600" b="1" dirty="0" smtClean="0">
                <a:solidFill>
                  <a:srgbClr val="215968"/>
                </a:solidFill>
                <a:latin typeface="+mj-lt"/>
                <a:ea typeface="+mj-ea"/>
                <a:cs typeface="+mj-cs"/>
                <a:sym typeface="Helvetica Neue"/>
              </a:rPr>
              <a:t>s, </a:t>
            </a:r>
          </a:p>
          <a:p>
            <a:pPr lvl="0" algn="ctr">
              <a:defRPr sz="1800"/>
            </a:pPr>
            <a:r>
              <a:rPr lang="en-US" sz="3600" b="1" dirty="0" smtClean="0">
                <a:solidFill>
                  <a:srgbClr val="215968"/>
                </a:solidFill>
                <a:latin typeface="+mj-lt"/>
                <a:ea typeface="+mj-ea"/>
                <a:cs typeface="+mj-cs"/>
                <a:sym typeface="Helvetica Neue"/>
              </a:rPr>
              <a:t>the Second Time Around</a:t>
            </a:r>
            <a:r>
              <a:rPr sz="3600" b="1" dirty="0" smtClean="0">
                <a:solidFill>
                  <a:srgbClr val="215968"/>
                </a:solidFill>
                <a:latin typeface="+mj-lt"/>
                <a:ea typeface="+mj-ea"/>
                <a:cs typeface="+mj-cs"/>
                <a:sym typeface="Helvetica Neue"/>
              </a:rPr>
              <a:t> </a:t>
            </a:r>
            <a:r>
              <a:rPr sz="3600" dirty="0" smtClean="0">
                <a:solidFill>
                  <a:srgbClr val="215968"/>
                </a:solidFill>
              </a:rPr>
              <a:t> </a:t>
            </a:r>
            <a:endParaRPr sz="3600" dirty="0">
              <a:solidFill>
                <a:srgbClr val="215968"/>
              </a:solidFill>
            </a:endParaRPr>
          </a:p>
        </p:txBody>
      </p:sp>
      <p:pic>
        <p:nvPicPr>
          <p:cNvPr id="8" name="droppedImage.png"/>
          <p:cNvPicPr/>
          <p:nvPr/>
        </p:nvPicPr>
        <p:blipFill>
          <a:blip r:embed="rId2">
            <a:extLst/>
          </a:blip>
          <a:stretch>
            <a:fillRect/>
          </a:stretch>
        </p:blipFill>
        <p:spPr>
          <a:xfrm>
            <a:off x="452238" y="379211"/>
            <a:ext cx="2352186" cy="1455691"/>
          </a:xfrm>
          <a:prstGeom prst="rect">
            <a:avLst/>
          </a:prstGeom>
          <a:ln w="12700">
            <a:miter lim="400000"/>
          </a:ln>
        </p:spPr>
      </p:pic>
    </p:spTree>
    <p:extLst>
      <p:ext uri="{BB962C8B-B14F-4D97-AF65-F5344CB8AC3E}">
        <p14:creationId xmlns:p14="http://schemas.microsoft.com/office/powerpoint/2010/main" val="361431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ce bo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839" y="3627993"/>
            <a:ext cx="3314700" cy="1181100"/>
          </a:xfrm>
          <a:prstGeom prst="rect">
            <a:avLst/>
          </a:prstGeom>
        </p:spPr>
      </p:pic>
      <p:grpSp>
        <p:nvGrpSpPr>
          <p:cNvPr id="16" name="Group 15"/>
          <p:cNvGrpSpPr/>
          <p:nvPr/>
        </p:nvGrpSpPr>
        <p:grpSpPr>
          <a:xfrm>
            <a:off x="1275374" y="4553386"/>
            <a:ext cx="4406477" cy="1143000"/>
            <a:chOff x="1275374" y="2264290"/>
            <a:chExt cx="4406477" cy="1143000"/>
          </a:xfrm>
        </p:grpSpPr>
        <p:pic>
          <p:nvPicPr>
            <p:cNvPr id="5" name="Picture 4" descr="qp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5374" y="2264290"/>
              <a:ext cx="2959100" cy="1143000"/>
            </a:xfrm>
            <a:prstGeom prst="rect">
              <a:avLst/>
            </a:prstGeom>
          </p:spPr>
        </p:pic>
        <p:sp>
          <p:nvSpPr>
            <p:cNvPr id="9" name="TextBox 8"/>
            <p:cNvSpPr txBox="1"/>
            <p:nvPr/>
          </p:nvSpPr>
          <p:spPr>
            <a:xfrm>
              <a:off x="4918399" y="2466458"/>
              <a:ext cx="763452" cy="369332"/>
            </a:xfrm>
            <a:prstGeom prst="rect">
              <a:avLst/>
            </a:prstGeom>
            <a:noFill/>
          </p:spPr>
          <p:txBody>
            <a:bodyPr wrap="square" rtlCol="0">
              <a:spAutoFit/>
            </a:bodyPr>
            <a:lstStyle/>
            <a:p>
              <a:r>
                <a:rPr lang="en-US" b="1" dirty="0" smtClean="0"/>
                <a:t>2006</a:t>
              </a:r>
              <a:endParaRPr lang="en-US" b="1" dirty="0"/>
            </a:p>
          </p:txBody>
        </p:sp>
      </p:grpSp>
      <p:grpSp>
        <p:nvGrpSpPr>
          <p:cNvPr id="17" name="Group 16"/>
          <p:cNvGrpSpPr/>
          <p:nvPr/>
        </p:nvGrpSpPr>
        <p:grpSpPr>
          <a:xfrm>
            <a:off x="0" y="1884749"/>
            <a:ext cx="9144000" cy="1066724"/>
            <a:chOff x="0" y="4111701"/>
            <a:chExt cx="9144000" cy="1066724"/>
          </a:xfrm>
        </p:grpSpPr>
        <p:pic>
          <p:nvPicPr>
            <p:cNvPr id="8" name="Picture 7" descr="consortiu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111701"/>
              <a:ext cx="9144000" cy="391187"/>
            </a:xfrm>
            <a:prstGeom prst="rect">
              <a:avLst/>
            </a:prstGeom>
          </p:spPr>
        </p:pic>
        <p:sp>
          <p:nvSpPr>
            <p:cNvPr id="10" name="TextBox 9"/>
            <p:cNvSpPr txBox="1"/>
            <p:nvPr/>
          </p:nvSpPr>
          <p:spPr>
            <a:xfrm>
              <a:off x="5499345" y="4809093"/>
              <a:ext cx="763452" cy="369332"/>
            </a:xfrm>
            <a:prstGeom prst="rect">
              <a:avLst/>
            </a:prstGeom>
            <a:noFill/>
          </p:spPr>
          <p:txBody>
            <a:bodyPr wrap="square" rtlCol="0">
              <a:spAutoFit/>
            </a:bodyPr>
            <a:lstStyle/>
            <a:p>
              <a:r>
                <a:rPr lang="en-US" b="1" dirty="0" smtClean="0"/>
                <a:t>1997</a:t>
              </a:r>
              <a:endParaRPr lang="en-US" b="1" dirty="0"/>
            </a:p>
          </p:txBody>
        </p:sp>
      </p:grpSp>
      <p:pic>
        <p:nvPicPr>
          <p:cNvPr id="11" name="image1.jpg"/>
          <p:cNvPicPr/>
          <p:nvPr/>
        </p:nvPicPr>
        <p:blipFill>
          <a:blip r:embed="rId5">
            <a:extLst/>
          </a:blip>
          <a:stretch>
            <a:fillRect/>
          </a:stretch>
        </p:blipFill>
        <p:spPr>
          <a:xfrm>
            <a:off x="6774479" y="6420656"/>
            <a:ext cx="2321719" cy="402588"/>
          </a:xfrm>
          <a:prstGeom prst="rect">
            <a:avLst/>
          </a:prstGeom>
          <a:ln w="12700">
            <a:round/>
          </a:ln>
        </p:spPr>
      </p:pic>
      <p:sp>
        <p:nvSpPr>
          <p:cNvPr id="13" name="Shape 416"/>
          <p:cNvSpPr/>
          <p:nvPr/>
        </p:nvSpPr>
        <p:spPr>
          <a:xfrm>
            <a:off x="177251" y="513392"/>
            <a:ext cx="5322094" cy="914400"/>
          </a:xfrm>
          <a:prstGeom prst="rect">
            <a:avLst/>
          </a:prstGeom>
          <a:solidFill>
            <a:srgbClr val="215968"/>
          </a:solidFill>
          <a:ln w="6350">
            <a:solidFill>
              <a:srgbClr val="215968"/>
            </a:solidFill>
            <a:miter lim="400000"/>
          </a:ln>
        </p:spPr>
        <p:txBody>
          <a:bodyPr lIns="26788" tIns="26788" rIns="26788" bIns="26788"/>
          <a:lstStyle/>
          <a:p>
            <a:pPr defTabSz="580409">
              <a:buClr>
                <a:srgbClr val="000000"/>
              </a:buClr>
              <a:defRPr sz="5600">
                <a:solidFill>
                  <a:srgbClr val="FFFFFF"/>
                </a:solidFill>
                <a:effectLst>
                  <a:outerShdw blurRad="38100" dist="12700" dir="5400000" rotWithShape="0">
                    <a:srgbClr val="000000">
                      <a:alpha val="50000"/>
                    </a:srgbClr>
                  </a:outerShdw>
                </a:effectLst>
                <a:latin typeface="Calibri"/>
                <a:ea typeface="Calibri"/>
                <a:cs typeface="Calibri"/>
                <a:sym typeface="Calibri"/>
              </a:defRPr>
            </a:pPr>
            <a:endParaRPr/>
          </a:p>
        </p:txBody>
      </p:sp>
      <p:sp>
        <p:nvSpPr>
          <p:cNvPr id="14" name="Shape 417"/>
          <p:cNvSpPr/>
          <p:nvPr/>
        </p:nvSpPr>
        <p:spPr>
          <a:xfrm>
            <a:off x="5281946" y="513392"/>
            <a:ext cx="455414" cy="91440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215968"/>
          </a:solidFill>
          <a:ln w="6350">
            <a:solidFill>
              <a:srgbClr val="215968"/>
            </a:solidFill>
            <a:miter lim="400000"/>
          </a:ln>
        </p:spPr>
        <p:txBody>
          <a:bodyPr lIns="26788" tIns="26788" rIns="26788" bIns="26788"/>
          <a:lstStyle/>
          <a:p>
            <a:pPr defTabSz="580409">
              <a:buClr>
                <a:srgbClr val="000000"/>
              </a:buClr>
              <a:defRPr sz="5600">
                <a:solidFill>
                  <a:srgbClr val="FFFFFF"/>
                </a:solidFill>
                <a:effectLst>
                  <a:outerShdw blurRad="38100" dist="12700" dir="5400000" rotWithShape="0">
                    <a:srgbClr val="000000">
                      <a:alpha val="50000"/>
                    </a:srgbClr>
                  </a:outerShdw>
                </a:effectLst>
                <a:latin typeface="Calibri"/>
                <a:ea typeface="Calibri"/>
                <a:cs typeface="Calibri"/>
                <a:sym typeface="Calibri"/>
              </a:defRPr>
            </a:pPr>
            <a:endParaRPr/>
          </a:p>
        </p:txBody>
      </p:sp>
      <p:sp>
        <p:nvSpPr>
          <p:cNvPr id="15" name="Shape 418"/>
          <p:cNvSpPr/>
          <p:nvPr/>
        </p:nvSpPr>
        <p:spPr>
          <a:xfrm>
            <a:off x="2801775" y="2536242"/>
            <a:ext cx="4960342" cy="830461"/>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lstStyle>
            <a:lvl1pPr>
              <a:defRPr sz="3400" b="1">
                <a:solidFill>
                  <a:srgbClr val="FFFFFF"/>
                </a:solidFill>
                <a:latin typeface="+mj-lt"/>
                <a:ea typeface="+mj-ea"/>
                <a:cs typeface="+mj-cs"/>
                <a:sym typeface="Helvetica Neue"/>
              </a:defRPr>
            </a:lvl1pPr>
          </a:lstStyle>
          <a:p>
            <a:pPr lvl="0">
              <a:defRPr sz="1800" b="0">
                <a:solidFill>
                  <a:srgbClr val="000000"/>
                </a:solidFill>
              </a:defRPr>
            </a:pPr>
            <a:endParaRPr sz="2400" dirty="0"/>
          </a:p>
        </p:txBody>
      </p:sp>
      <p:sp>
        <p:nvSpPr>
          <p:cNvPr id="2" name="TextBox 1"/>
          <p:cNvSpPr txBox="1"/>
          <p:nvPr/>
        </p:nvSpPr>
        <p:spPr>
          <a:xfrm>
            <a:off x="7428984" y="520357"/>
            <a:ext cx="1277316" cy="738664"/>
          </a:xfrm>
          <a:prstGeom prst="rect">
            <a:avLst/>
          </a:prstGeom>
          <a:noFill/>
          <a:ln>
            <a:solidFill>
              <a:srgbClr val="376092"/>
            </a:solidFill>
          </a:ln>
        </p:spPr>
        <p:txBody>
          <a:bodyPr wrap="square" rtlCol="0">
            <a:spAutoFit/>
          </a:bodyPr>
          <a:lstStyle/>
          <a:p>
            <a:r>
              <a:rPr lang="en-US" sz="1400" dirty="0" smtClean="0"/>
              <a:t>Links:</a:t>
            </a:r>
            <a:endParaRPr lang="en-US" sz="1400" dirty="0" smtClean="0">
              <a:solidFill>
                <a:srgbClr val="000000"/>
              </a:solidFill>
              <a:hlinkClick r:id="rId6"/>
            </a:endParaRPr>
          </a:p>
          <a:p>
            <a:r>
              <a:rPr lang="en-US" sz="1400" dirty="0" smtClean="0">
                <a:solidFill>
                  <a:srgbClr val="000000"/>
                </a:solidFill>
                <a:hlinkClick r:id="rId6"/>
              </a:rPr>
              <a:t>Consortium</a:t>
            </a:r>
            <a:endParaRPr lang="en-US" sz="1400" dirty="0" smtClean="0">
              <a:solidFill>
                <a:srgbClr val="000000"/>
              </a:solidFill>
            </a:endParaRPr>
          </a:p>
          <a:p>
            <a:r>
              <a:rPr lang="en-US" sz="1400" dirty="0" smtClean="0">
                <a:solidFill>
                  <a:srgbClr val="000000"/>
                </a:solidFill>
                <a:hlinkClick r:id="rId7"/>
              </a:rPr>
              <a:t>QPA</a:t>
            </a:r>
            <a:endParaRPr lang="en-US" sz="1400" dirty="0">
              <a:solidFill>
                <a:srgbClr val="000000"/>
              </a:solidFill>
            </a:endParaRPr>
          </a:p>
        </p:txBody>
      </p:sp>
      <p:sp>
        <p:nvSpPr>
          <p:cNvPr id="3" name="TextBox 2"/>
          <p:cNvSpPr txBox="1"/>
          <p:nvPr/>
        </p:nvSpPr>
        <p:spPr>
          <a:xfrm>
            <a:off x="823861" y="417391"/>
            <a:ext cx="4094538" cy="954107"/>
          </a:xfrm>
          <a:prstGeom prst="rect">
            <a:avLst/>
          </a:prstGeom>
          <a:noFill/>
        </p:spPr>
        <p:txBody>
          <a:bodyPr wrap="square" rtlCol="0">
            <a:spAutoFit/>
          </a:bodyPr>
          <a:lstStyle/>
          <a:p>
            <a:r>
              <a:rPr lang="en-US" sz="2800" dirty="0" smtClean="0">
                <a:solidFill>
                  <a:srgbClr val="FFFFFF"/>
                </a:solidFill>
              </a:rPr>
              <a:t>Performance Assessment has deep CES roots</a:t>
            </a:r>
            <a:endParaRPr lang="en-US" sz="2800" dirty="0">
              <a:solidFill>
                <a:srgbClr val="FFFFFF"/>
              </a:solidFill>
            </a:endParaRPr>
          </a:p>
        </p:txBody>
      </p:sp>
    </p:spTree>
    <p:extLst>
      <p:ext uri="{BB962C8B-B14F-4D97-AF65-F5344CB8AC3E}">
        <p14:creationId xmlns:p14="http://schemas.microsoft.com/office/powerpoint/2010/main" val="379929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414"/>
          <p:cNvSpPr/>
          <p:nvPr/>
        </p:nvSpPr>
        <p:spPr>
          <a:xfrm>
            <a:off x="544711" y="357187"/>
            <a:ext cx="8063508" cy="5921009"/>
          </a:xfrm>
          <a:prstGeom prst="rect">
            <a:avLst/>
          </a:prstGeom>
          <a:solidFill>
            <a:srgbClr val="FFFFFF"/>
          </a:solidFill>
          <a:ln w="25400">
            <a:solidFill>
              <a:srgbClr val="376092"/>
            </a:solidFill>
            <a:miter lim="400000"/>
          </a:ln>
        </p:spPr>
        <p:txBody>
          <a:bodyPr lIns="26788" tIns="26788" rIns="26788" bIns="26788"/>
          <a:lstStyle/>
          <a:p>
            <a:pPr defTabSz="580409">
              <a:buClr>
                <a:srgbClr val="000000"/>
              </a:buClr>
              <a:defRPr sz="5600">
                <a:solidFill>
                  <a:srgbClr val="FFFFFF"/>
                </a:solidFill>
                <a:effectLst>
                  <a:outerShdw blurRad="38100" dist="12700" dir="5400000" rotWithShape="0">
                    <a:srgbClr val="000000">
                      <a:alpha val="50000"/>
                    </a:srgbClr>
                  </a:outerShdw>
                </a:effectLst>
                <a:latin typeface="Calibri"/>
                <a:ea typeface="Calibri"/>
                <a:cs typeface="Calibri"/>
                <a:sym typeface="Calibri"/>
              </a:defRPr>
            </a:pPr>
            <a:endParaRPr/>
          </a:p>
        </p:txBody>
      </p:sp>
      <p:pic>
        <p:nvPicPr>
          <p:cNvPr id="5" name="image1.jpg"/>
          <p:cNvPicPr/>
          <p:nvPr/>
        </p:nvPicPr>
        <p:blipFill>
          <a:blip r:embed="rId2">
            <a:extLst/>
          </a:blip>
          <a:stretch>
            <a:fillRect/>
          </a:stretch>
        </p:blipFill>
        <p:spPr>
          <a:xfrm>
            <a:off x="6774479" y="6420656"/>
            <a:ext cx="2321719" cy="402588"/>
          </a:xfrm>
          <a:prstGeom prst="rect">
            <a:avLst/>
          </a:prstGeom>
          <a:ln w="12700">
            <a:round/>
          </a:ln>
        </p:spPr>
      </p:pic>
      <p:sp>
        <p:nvSpPr>
          <p:cNvPr id="13" name="Shape 416"/>
          <p:cNvSpPr/>
          <p:nvPr/>
        </p:nvSpPr>
        <p:spPr>
          <a:xfrm>
            <a:off x="116007" y="138947"/>
            <a:ext cx="5322094" cy="660797"/>
          </a:xfrm>
          <a:prstGeom prst="rect">
            <a:avLst/>
          </a:prstGeom>
          <a:solidFill>
            <a:srgbClr val="215968"/>
          </a:solidFill>
          <a:ln w="6350">
            <a:solidFill>
              <a:srgbClr val="215968"/>
            </a:solidFill>
            <a:miter lim="400000"/>
          </a:ln>
        </p:spPr>
        <p:txBody>
          <a:bodyPr lIns="26788" tIns="26788" rIns="26788" bIns="26788"/>
          <a:lstStyle/>
          <a:p>
            <a:pPr defTabSz="580409">
              <a:buClr>
                <a:srgbClr val="000000"/>
              </a:buClr>
              <a:defRPr sz="5600">
                <a:solidFill>
                  <a:srgbClr val="FFFFFF"/>
                </a:solidFill>
                <a:effectLst>
                  <a:outerShdw blurRad="38100" dist="12700" dir="5400000" rotWithShape="0">
                    <a:srgbClr val="000000">
                      <a:alpha val="50000"/>
                    </a:srgbClr>
                  </a:outerShdw>
                </a:effectLst>
                <a:latin typeface="Calibri"/>
                <a:ea typeface="Calibri"/>
                <a:cs typeface="Calibri"/>
                <a:sym typeface="Calibri"/>
              </a:defRPr>
            </a:pPr>
            <a:endParaRPr/>
          </a:p>
        </p:txBody>
      </p:sp>
      <p:sp>
        <p:nvSpPr>
          <p:cNvPr id="14" name="Shape 417"/>
          <p:cNvSpPr/>
          <p:nvPr/>
        </p:nvSpPr>
        <p:spPr>
          <a:xfrm>
            <a:off x="5220702" y="138947"/>
            <a:ext cx="455414" cy="66079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215968"/>
          </a:solidFill>
          <a:ln w="6350">
            <a:solidFill>
              <a:srgbClr val="215968"/>
            </a:solidFill>
            <a:miter lim="400000"/>
          </a:ln>
        </p:spPr>
        <p:txBody>
          <a:bodyPr lIns="26788" tIns="26788" rIns="26788" bIns="26788"/>
          <a:lstStyle/>
          <a:p>
            <a:pPr defTabSz="580409">
              <a:buClr>
                <a:srgbClr val="000000"/>
              </a:buClr>
              <a:defRPr sz="5600">
                <a:solidFill>
                  <a:srgbClr val="FFFFFF"/>
                </a:solidFill>
                <a:effectLst>
                  <a:outerShdw blurRad="38100" dist="12700" dir="5400000" rotWithShape="0">
                    <a:srgbClr val="000000">
                      <a:alpha val="50000"/>
                    </a:srgbClr>
                  </a:outerShdw>
                </a:effectLst>
                <a:latin typeface="Calibri"/>
                <a:ea typeface="Calibri"/>
                <a:cs typeface="Calibri"/>
                <a:sym typeface="Calibri"/>
              </a:defRPr>
            </a:pPr>
            <a:endParaRPr/>
          </a:p>
        </p:txBody>
      </p:sp>
      <p:sp>
        <p:nvSpPr>
          <p:cNvPr id="15" name="Shape 418"/>
          <p:cNvSpPr/>
          <p:nvPr/>
        </p:nvSpPr>
        <p:spPr>
          <a:xfrm>
            <a:off x="540631" y="54115"/>
            <a:ext cx="4960342" cy="830461"/>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lstStyle>
            <a:lvl1pPr>
              <a:defRPr sz="3400" b="1">
                <a:solidFill>
                  <a:srgbClr val="FFFFFF"/>
                </a:solidFill>
                <a:latin typeface="+mj-lt"/>
                <a:ea typeface="+mj-ea"/>
                <a:cs typeface="+mj-cs"/>
                <a:sym typeface="Helvetica Neue"/>
              </a:defRPr>
            </a:lvl1pPr>
          </a:lstStyle>
          <a:p>
            <a:pPr lvl="0">
              <a:defRPr sz="1800" b="0">
                <a:solidFill>
                  <a:srgbClr val="000000"/>
                </a:solidFill>
              </a:defRPr>
            </a:pPr>
            <a:r>
              <a:rPr lang="en-US" sz="2400" dirty="0" smtClean="0">
                <a:solidFill>
                  <a:schemeClr val="bg1">
                    <a:lumMod val="95000"/>
                  </a:schemeClr>
                </a:solidFill>
              </a:rPr>
              <a:t>Hewlett Foundation </a:t>
            </a:r>
          </a:p>
          <a:p>
            <a:pPr lvl="0">
              <a:defRPr sz="1800" b="0">
                <a:solidFill>
                  <a:srgbClr val="000000"/>
                </a:solidFill>
              </a:defRPr>
            </a:pPr>
            <a:r>
              <a:rPr lang="en-US" sz="2400" dirty="0" smtClean="0">
                <a:solidFill>
                  <a:schemeClr val="bg1">
                    <a:lumMod val="95000"/>
                  </a:schemeClr>
                </a:solidFill>
              </a:rPr>
              <a:t>Deeper Learning Competencies</a:t>
            </a:r>
            <a:endParaRPr sz="2400" dirty="0">
              <a:solidFill>
                <a:schemeClr val="bg1">
                  <a:lumMod val="95000"/>
                </a:schemeClr>
              </a:solidFill>
            </a:endParaRPr>
          </a:p>
        </p:txBody>
      </p:sp>
      <p:grpSp>
        <p:nvGrpSpPr>
          <p:cNvPr id="3" name="Group 2"/>
          <p:cNvGrpSpPr/>
          <p:nvPr/>
        </p:nvGrpSpPr>
        <p:grpSpPr>
          <a:xfrm>
            <a:off x="1104115" y="912382"/>
            <a:ext cx="6870700" cy="5365815"/>
            <a:chOff x="1104115" y="912382"/>
            <a:chExt cx="6870700" cy="5365815"/>
          </a:xfrm>
        </p:grpSpPr>
        <p:sp>
          <p:nvSpPr>
            <p:cNvPr id="6" name="Rectangle 5"/>
            <p:cNvSpPr/>
            <p:nvPr/>
          </p:nvSpPr>
          <p:spPr>
            <a:xfrm>
              <a:off x="1104115" y="912382"/>
              <a:ext cx="6016551" cy="800219"/>
            </a:xfrm>
            <a:prstGeom prst="rect">
              <a:avLst/>
            </a:prstGeom>
          </p:spPr>
          <p:txBody>
            <a:bodyPr wrap="square">
              <a:spAutoFit/>
            </a:bodyPr>
            <a:lstStyle/>
            <a:p>
              <a:r>
                <a:rPr lang="en-US" b="1" dirty="0" smtClean="0"/>
                <a:t>Master core academic content.</a:t>
              </a:r>
              <a:r>
                <a:rPr lang="en-US" dirty="0" smtClean="0"/>
                <a:t> </a:t>
              </a:r>
            </a:p>
            <a:p>
              <a:r>
                <a:rPr lang="en-US" sz="1400" dirty="0" smtClean="0">
                  <a:solidFill>
                    <a:schemeClr val="tx1">
                      <a:lumMod val="65000"/>
                      <a:lumOff val="35000"/>
                    </a:schemeClr>
                  </a:solidFill>
                </a:rPr>
                <a:t>Students develop and draw from a baseline understanding of knowledge in an academic discipline and are able to transfer knowledge to other situations.</a:t>
              </a:r>
              <a:endParaRPr lang="en-US" sz="1400" dirty="0">
                <a:solidFill>
                  <a:schemeClr val="tx1">
                    <a:lumMod val="65000"/>
                    <a:lumOff val="35000"/>
                  </a:schemeClr>
                </a:solidFill>
              </a:endParaRPr>
            </a:p>
          </p:txBody>
        </p:sp>
        <p:sp>
          <p:nvSpPr>
            <p:cNvPr id="7" name="Rectangle 6"/>
            <p:cNvSpPr/>
            <p:nvPr/>
          </p:nvSpPr>
          <p:spPr>
            <a:xfrm>
              <a:off x="1104115" y="1739323"/>
              <a:ext cx="6016752" cy="1015663"/>
            </a:xfrm>
            <a:prstGeom prst="rect">
              <a:avLst/>
            </a:prstGeom>
          </p:spPr>
          <p:txBody>
            <a:bodyPr wrap="square">
              <a:spAutoFit/>
            </a:bodyPr>
            <a:lstStyle/>
            <a:p>
              <a:r>
                <a:rPr lang="en-US" b="1" dirty="0"/>
                <a:t>Think critically and solve complex problems. </a:t>
              </a:r>
              <a:r>
                <a:rPr lang="en-US" sz="1400" dirty="0">
                  <a:solidFill>
                    <a:schemeClr val="tx1">
                      <a:lumMod val="65000"/>
                      <a:lumOff val="35000"/>
                    </a:schemeClr>
                  </a:solidFill>
                </a:rPr>
                <a:t>Students apply tools and techniques </a:t>
              </a:r>
              <a:r>
                <a:rPr lang="en-US" sz="1400" dirty="0" smtClean="0">
                  <a:solidFill>
                    <a:schemeClr val="tx1">
                      <a:lumMod val="65000"/>
                      <a:lumOff val="35000"/>
                    </a:schemeClr>
                  </a:solidFill>
                </a:rPr>
                <a:t>gleaned </a:t>
              </a:r>
              <a:r>
                <a:rPr lang="en-US" sz="1400" dirty="0">
                  <a:solidFill>
                    <a:schemeClr val="tx1">
                      <a:lumMod val="65000"/>
                      <a:lumOff val="35000"/>
                    </a:schemeClr>
                  </a:solidFill>
                </a:rPr>
                <a:t>from core subjects to formulate and solve problems. These tools include </a:t>
              </a:r>
              <a:r>
                <a:rPr lang="en-US" sz="1400" dirty="0" smtClean="0">
                  <a:solidFill>
                    <a:schemeClr val="tx1">
                      <a:lumMod val="65000"/>
                      <a:lumOff val="35000"/>
                    </a:schemeClr>
                  </a:solidFill>
                </a:rPr>
                <a:t>data </a:t>
              </a:r>
              <a:r>
                <a:rPr lang="en-US" sz="1400" dirty="0">
                  <a:solidFill>
                    <a:schemeClr val="tx1">
                      <a:lumMod val="65000"/>
                      <a:lumOff val="35000"/>
                    </a:schemeClr>
                  </a:solidFill>
                </a:rPr>
                <a:t>analysis, statistical reasoning, and scientific inquiry as well as creativity, </a:t>
              </a:r>
              <a:r>
                <a:rPr lang="en-US" sz="1400" dirty="0" smtClean="0">
                  <a:solidFill>
                    <a:schemeClr val="tx1">
                      <a:lumMod val="65000"/>
                      <a:lumOff val="35000"/>
                    </a:schemeClr>
                  </a:solidFill>
                </a:rPr>
                <a:t>nonlinear </a:t>
              </a:r>
              <a:r>
                <a:rPr lang="en-US" sz="1400" dirty="0">
                  <a:solidFill>
                    <a:schemeClr val="tx1">
                      <a:lumMod val="65000"/>
                      <a:lumOff val="35000"/>
                    </a:schemeClr>
                  </a:solidFill>
                </a:rPr>
                <a:t>thinking, and persistence.</a:t>
              </a:r>
            </a:p>
          </p:txBody>
        </p:sp>
        <p:sp>
          <p:nvSpPr>
            <p:cNvPr id="8" name="Rectangle 7"/>
            <p:cNvSpPr/>
            <p:nvPr/>
          </p:nvSpPr>
          <p:spPr>
            <a:xfrm>
              <a:off x="1104115" y="2781708"/>
              <a:ext cx="6016752" cy="800219"/>
            </a:xfrm>
            <a:prstGeom prst="rect">
              <a:avLst/>
            </a:prstGeom>
          </p:spPr>
          <p:txBody>
            <a:bodyPr wrap="square">
              <a:spAutoFit/>
            </a:bodyPr>
            <a:lstStyle/>
            <a:p>
              <a:r>
                <a:rPr lang="en-US" b="1" dirty="0"/>
                <a:t>Work collaboratively. </a:t>
              </a:r>
              <a:endParaRPr lang="en-US" b="1" dirty="0" smtClean="0"/>
            </a:p>
            <a:p>
              <a:r>
                <a:rPr lang="en-US" sz="1400" dirty="0" smtClean="0">
                  <a:solidFill>
                    <a:schemeClr val="tx1">
                      <a:lumMod val="65000"/>
                      <a:lumOff val="35000"/>
                    </a:schemeClr>
                  </a:solidFill>
                </a:rPr>
                <a:t>Students </a:t>
              </a:r>
              <a:r>
                <a:rPr lang="en-US" sz="1400" dirty="0">
                  <a:solidFill>
                    <a:schemeClr val="tx1">
                      <a:lumMod val="65000"/>
                      <a:lumOff val="35000"/>
                    </a:schemeClr>
                  </a:solidFill>
                </a:rPr>
                <a:t>cooperate to identify and create solutions to </a:t>
              </a:r>
              <a:r>
                <a:rPr lang="en-US" sz="1400" dirty="0" smtClean="0">
                  <a:solidFill>
                    <a:schemeClr val="tx1">
                      <a:lumMod val="65000"/>
                      <a:lumOff val="35000"/>
                    </a:schemeClr>
                  </a:solidFill>
                </a:rPr>
                <a:t>academic</a:t>
              </a:r>
              <a:r>
                <a:rPr lang="en-US" sz="1400" dirty="0">
                  <a:solidFill>
                    <a:schemeClr val="tx1">
                      <a:lumMod val="65000"/>
                      <a:lumOff val="35000"/>
                    </a:schemeClr>
                  </a:solidFill>
                </a:rPr>
                <a:t>, social, vocational, and personal challenges. </a:t>
              </a:r>
            </a:p>
          </p:txBody>
        </p:sp>
        <p:sp>
          <p:nvSpPr>
            <p:cNvPr id="9" name="Rectangle 8"/>
            <p:cNvSpPr/>
            <p:nvPr/>
          </p:nvSpPr>
          <p:spPr>
            <a:xfrm>
              <a:off x="1104115" y="4831647"/>
              <a:ext cx="6016752" cy="1446550"/>
            </a:xfrm>
            <a:prstGeom prst="rect">
              <a:avLst/>
            </a:prstGeom>
          </p:spPr>
          <p:txBody>
            <a:bodyPr wrap="square">
              <a:spAutoFit/>
            </a:bodyPr>
            <a:lstStyle/>
            <a:p>
              <a:r>
                <a:rPr lang="en-US" b="1" dirty="0"/>
                <a:t>Develop academic mindsets. </a:t>
              </a:r>
              <a:endParaRPr lang="en-US" b="1" dirty="0" smtClean="0"/>
            </a:p>
            <a:p>
              <a:r>
                <a:rPr lang="en-US" sz="1400" dirty="0" smtClean="0">
                  <a:solidFill>
                    <a:schemeClr val="tx1">
                      <a:lumMod val="65000"/>
                      <a:lumOff val="35000"/>
                    </a:schemeClr>
                  </a:solidFill>
                </a:rPr>
                <a:t>Students </a:t>
              </a:r>
              <a:r>
                <a:rPr lang="en-US" sz="1400" dirty="0">
                  <a:solidFill>
                    <a:schemeClr val="tx1">
                      <a:lumMod val="65000"/>
                      <a:lumOff val="35000"/>
                    </a:schemeClr>
                  </a:solidFill>
                </a:rPr>
                <a:t>develop positive attitudes and beliefs about </a:t>
              </a:r>
              <a:r>
                <a:rPr lang="en-US" sz="1400" dirty="0" smtClean="0">
                  <a:solidFill>
                    <a:schemeClr val="tx1">
                      <a:lumMod val="65000"/>
                      <a:lumOff val="35000"/>
                    </a:schemeClr>
                  </a:solidFill>
                </a:rPr>
                <a:t>themselves </a:t>
              </a:r>
              <a:r>
                <a:rPr lang="en-US" sz="1400" dirty="0">
                  <a:solidFill>
                    <a:schemeClr val="tx1">
                      <a:lumMod val="65000"/>
                      <a:lumOff val="35000"/>
                    </a:schemeClr>
                  </a:solidFill>
                </a:rPr>
                <a:t>as learners that increase their </a:t>
              </a:r>
              <a:r>
                <a:rPr lang="en-US" sz="1400" dirty="0" smtClean="0">
                  <a:solidFill>
                    <a:schemeClr val="tx1">
                      <a:lumMod val="65000"/>
                      <a:lumOff val="35000"/>
                    </a:schemeClr>
                  </a:solidFill>
                </a:rPr>
                <a:t>academic perseverance </a:t>
              </a:r>
              <a:r>
                <a:rPr lang="en-US" sz="1400" dirty="0">
                  <a:solidFill>
                    <a:schemeClr val="tx1">
                      <a:lumMod val="65000"/>
                      <a:lumOff val="35000"/>
                    </a:schemeClr>
                  </a:solidFill>
                </a:rPr>
                <a:t>and prompt them </a:t>
              </a:r>
              <a:r>
                <a:rPr lang="en-US" sz="1400" dirty="0" smtClean="0">
                  <a:solidFill>
                    <a:schemeClr val="tx1">
                      <a:lumMod val="65000"/>
                      <a:lumOff val="35000"/>
                    </a:schemeClr>
                  </a:solidFill>
                </a:rPr>
                <a:t>to </a:t>
              </a:r>
              <a:r>
                <a:rPr lang="en-US" sz="1400" dirty="0">
                  <a:solidFill>
                    <a:schemeClr val="tx1">
                      <a:lumMod val="65000"/>
                      <a:lumOff val="35000"/>
                    </a:schemeClr>
                  </a:solidFill>
                </a:rPr>
                <a:t>engage in productive academic behaviors. Students are committed to seeing work </a:t>
              </a:r>
              <a:r>
                <a:rPr lang="en-US" sz="1400" dirty="0" smtClean="0">
                  <a:solidFill>
                    <a:schemeClr val="tx1">
                      <a:lumMod val="65000"/>
                      <a:lumOff val="35000"/>
                    </a:schemeClr>
                  </a:solidFill>
                </a:rPr>
                <a:t>through </a:t>
              </a:r>
              <a:r>
                <a:rPr lang="en-US" sz="1400" dirty="0">
                  <a:solidFill>
                    <a:schemeClr val="tx1">
                      <a:lumMod val="65000"/>
                      <a:lumOff val="35000"/>
                    </a:schemeClr>
                  </a:solidFill>
                </a:rPr>
                <a:t>to completion, meeting their goals, and doing quality work, and thus search </a:t>
              </a:r>
              <a:r>
                <a:rPr lang="en-US" sz="1400" dirty="0" smtClean="0">
                  <a:solidFill>
                    <a:schemeClr val="tx1">
                      <a:lumMod val="65000"/>
                      <a:lumOff val="35000"/>
                    </a:schemeClr>
                  </a:solidFill>
                </a:rPr>
                <a:t>for </a:t>
              </a:r>
              <a:r>
                <a:rPr lang="en-US" sz="1400" dirty="0">
                  <a:solidFill>
                    <a:schemeClr val="tx1">
                      <a:lumMod val="65000"/>
                      <a:lumOff val="35000"/>
                    </a:schemeClr>
                  </a:solidFill>
                </a:rPr>
                <a:t>solutions to overcome obstacles.</a:t>
              </a:r>
            </a:p>
          </p:txBody>
        </p:sp>
        <p:sp>
          <p:nvSpPr>
            <p:cNvPr id="10" name="Rectangle 9"/>
            <p:cNvSpPr/>
            <p:nvPr/>
          </p:nvSpPr>
          <p:spPr>
            <a:xfrm>
              <a:off x="1104115" y="3608649"/>
              <a:ext cx="4572000" cy="584776"/>
            </a:xfrm>
            <a:prstGeom prst="rect">
              <a:avLst/>
            </a:prstGeom>
          </p:spPr>
          <p:txBody>
            <a:bodyPr>
              <a:spAutoFit/>
            </a:bodyPr>
            <a:lstStyle/>
            <a:p>
              <a:r>
                <a:rPr lang="en-US" b="1" dirty="0"/>
                <a:t>Communicate effectively. </a:t>
              </a:r>
              <a:endParaRPr lang="en-US" b="1" dirty="0" smtClean="0"/>
            </a:p>
            <a:p>
              <a:r>
                <a:rPr lang="en-US" sz="1400" dirty="0" smtClean="0">
                  <a:solidFill>
                    <a:schemeClr val="tx1">
                      <a:lumMod val="65000"/>
                      <a:lumOff val="35000"/>
                    </a:schemeClr>
                  </a:solidFill>
                </a:rPr>
                <a:t>Students </a:t>
              </a:r>
              <a:r>
                <a:rPr lang="en-US" sz="1400" dirty="0">
                  <a:solidFill>
                    <a:schemeClr val="tx1">
                      <a:lumMod val="65000"/>
                      <a:lumOff val="35000"/>
                    </a:schemeClr>
                  </a:solidFill>
                </a:rPr>
                <a:t>clearly organize their data, findings, and </a:t>
              </a:r>
              <a:r>
                <a:rPr lang="en-US" sz="1400" dirty="0" smtClean="0">
                  <a:solidFill>
                    <a:schemeClr val="tx1">
                      <a:lumMod val="65000"/>
                      <a:lumOff val="35000"/>
                    </a:schemeClr>
                  </a:solidFill>
                </a:rPr>
                <a:t>thoughts</a:t>
              </a:r>
              <a:r>
                <a:rPr lang="en-US" sz="1400" dirty="0">
                  <a:solidFill>
                    <a:schemeClr val="tx1">
                      <a:lumMod val="65000"/>
                      <a:lumOff val="35000"/>
                    </a:schemeClr>
                  </a:solidFill>
                </a:rPr>
                <a:t>. </a:t>
              </a:r>
            </a:p>
          </p:txBody>
        </p:sp>
        <p:sp>
          <p:nvSpPr>
            <p:cNvPr id="2" name="TextBox 1"/>
            <p:cNvSpPr txBox="1"/>
            <p:nvPr/>
          </p:nvSpPr>
          <p:spPr>
            <a:xfrm>
              <a:off x="1104115" y="4220147"/>
              <a:ext cx="6870700" cy="584776"/>
            </a:xfrm>
            <a:prstGeom prst="rect">
              <a:avLst/>
            </a:prstGeom>
            <a:noFill/>
          </p:spPr>
          <p:txBody>
            <a:bodyPr wrap="square" rtlCol="0">
              <a:spAutoFit/>
            </a:bodyPr>
            <a:lstStyle/>
            <a:p>
              <a:r>
                <a:rPr lang="en-US" b="1" dirty="0"/>
                <a:t>Learn how to learn</a:t>
              </a:r>
              <a:r>
                <a:rPr lang="en-US" dirty="0"/>
                <a:t>. </a:t>
              </a:r>
              <a:endParaRPr lang="en-US" dirty="0" smtClean="0"/>
            </a:p>
            <a:p>
              <a:r>
                <a:rPr lang="en-US" sz="1400" dirty="0" smtClean="0">
                  <a:solidFill>
                    <a:schemeClr val="tx1">
                      <a:lumMod val="65000"/>
                      <a:lumOff val="35000"/>
                    </a:schemeClr>
                  </a:solidFill>
                </a:rPr>
                <a:t>Students </a:t>
              </a:r>
              <a:r>
                <a:rPr lang="en-US" sz="1400" dirty="0">
                  <a:solidFill>
                    <a:schemeClr val="tx1">
                      <a:lumMod val="65000"/>
                      <a:lumOff val="35000"/>
                    </a:schemeClr>
                  </a:solidFill>
                </a:rPr>
                <a:t>monitor and direct their own learning. </a:t>
              </a:r>
            </a:p>
          </p:txBody>
        </p:sp>
      </p:grpSp>
      <p:sp>
        <p:nvSpPr>
          <p:cNvPr id="4" name="TextBox 3"/>
          <p:cNvSpPr txBox="1"/>
          <p:nvPr/>
        </p:nvSpPr>
        <p:spPr>
          <a:xfrm>
            <a:off x="7000564" y="357187"/>
            <a:ext cx="1607655" cy="307777"/>
          </a:xfrm>
          <a:prstGeom prst="rect">
            <a:avLst/>
          </a:prstGeom>
          <a:noFill/>
        </p:spPr>
        <p:txBody>
          <a:bodyPr wrap="square" rtlCol="0">
            <a:spAutoFit/>
          </a:bodyPr>
          <a:lstStyle/>
          <a:p>
            <a:r>
              <a:rPr lang="en-US" sz="1400" dirty="0" smtClean="0">
                <a:hlinkClick r:id="rId3"/>
              </a:rPr>
              <a:t>Link </a:t>
            </a:r>
            <a:r>
              <a:rPr lang="en-US" sz="1400" dirty="0" smtClean="0"/>
              <a:t>to more detail</a:t>
            </a:r>
            <a:endParaRPr lang="en-US" sz="1400" dirty="0"/>
          </a:p>
        </p:txBody>
      </p:sp>
    </p:spTree>
    <p:extLst>
      <p:ext uri="{BB962C8B-B14F-4D97-AF65-F5344CB8AC3E}">
        <p14:creationId xmlns:p14="http://schemas.microsoft.com/office/powerpoint/2010/main" val="1759257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1.jpg"/>
          <p:cNvPicPr/>
          <p:nvPr/>
        </p:nvPicPr>
        <p:blipFill>
          <a:blip r:embed="rId2">
            <a:extLst/>
          </a:blip>
          <a:stretch>
            <a:fillRect/>
          </a:stretch>
        </p:blipFill>
        <p:spPr>
          <a:xfrm>
            <a:off x="6774479" y="6420656"/>
            <a:ext cx="2321719" cy="402588"/>
          </a:xfrm>
          <a:prstGeom prst="rect">
            <a:avLst/>
          </a:prstGeom>
          <a:ln w="12700">
            <a:round/>
          </a:ln>
        </p:spPr>
      </p:pic>
      <p:pic>
        <p:nvPicPr>
          <p:cNvPr id="3" name="Picture 2" descr="air stud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539" y="1722274"/>
            <a:ext cx="4517172" cy="1619911"/>
          </a:xfrm>
          <a:prstGeom prst="rect">
            <a:avLst/>
          </a:prstGeom>
        </p:spPr>
      </p:pic>
      <p:pic>
        <p:nvPicPr>
          <p:cNvPr id="2" name="Picture 1" descr="air findin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6151" y="1048070"/>
            <a:ext cx="2768600" cy="4851400"/>
          </a:xfrm>
          <a:prstGeom prst="rect">
            <a:avLst/>
          </a:prstGeom>
        </p:spPr>
      </p:pic>
      <p:sp>
        <p:nvSpPr>
          <p:cNvPr id="5" name="TextBox 4"/>
          <p:cNvSpPr txBox="1"/>
          <p:nvPr/>
        </p:nvSpPr>
        <p:spPr>
          <a:xfrm>
            <a:off x="3435535" y="6084136"/>
            <a:ext cx="2393129" cy="276999"/>
          </a:xfrm>
          <a:prstGeom prst="rect">
            <a:avLst/>
          </a:prstGeom>
          <a:noFill/>
          <a:ln>
            <a:solidFill>
              <a:schemeClr val="accent1">
                <a:lumMod val="75000"/>
              </a:schemeClr>
            </a:solidFill>
          </a:ln>
        </p:spPr>
        <p:txBody>
          <a:bodyPr wrap="square" rtlCol="0">
            <a:spAutoFit/>
          </a:bodyPr>
          <a:lstStyle/>
          <a:p>
            <a:r>
              <a:rPr lang="en-US" sz="1200" dirty="0" smtClean="0">
                <a:hlinkClick r:id="rId5"/>
              </a:rPr>
              <a:t>AIR reports </a:t>
            </a:r>
            <a:r>
              <a:rPr lang="en-US" sz="1200" dirty="0" smtClean="0"/>
              <a:t>on Deeper Learning.</a:t>
            </a:r>
          </a:p>
        </p:txBody>
      </p:sp>
      <p:sp>
        <p:nvSpPr>
          <p:cNvPr id="6" name="TextBox 5"/>
          <p:cNvSpPr txBox="1"/>
          <p:nvPr/>
        </p:nvSpPr>
        <p:spPr>
          <a:xfrm>
            <a:off x="339097" y="5899470"/>
            <a:ext cx="2916089" cy="461665"/>
          </a:xfrm>
          <a:prstGeom prst="rect">
            <a:avLst/>
          </a:prstGeom>
          <a:noFill/>
          <a:ln>
            <a:solidFill>
              <a:schemeClr val="accent1">
                <a:lumMod val="75000"/>
              </a:schemeClr>
            </a:solidFill>
          </a:ln>
        </p:spPr>
        <p:txBody>
          <a:bodyPr wrap="square" rtlCol="0">
            <a:spAutoFit/>
          </a:bodyPr>
          <a:lstStyle/>
          <a:p>
            <a:r>
              <a:rPr lang="en-US" sz="1200" dirty="0">
                <a:hlinkClick r:id="rId6"/>
              </a:rPr>
              <a:t>Executive Summary </a:t>
            </a:r>
            <a:r>
              <a:rPr lang="en-US" sz="1200" dirty="0"/>
              <a:t>of “Does Deeper Learning Improve Student Outcomes?</a:t>
            </a:r>
            <a:r>
              <a:rPr lang="en-US" sz="1200" dirty="0" smtClean="0"/>
              <a:t>”</a:t>
            </a:r>
            <a:endParaRPr lang="en-US" sz="1200" dirty="0"/>
          </a:p>
        </p:txBody>
      </p:sp>
      <p:grpSp>
        <p:nvGrpSpPr>
          <p:cNvPr id="7" name="Group 6"/>
          <p:cNvGrpSpPr/>
          <p:nvPr/>
        </p:nvGrpSpPr>
        <p:grpSpPr>
          <a:xfrm>
            <a:off x="199539" y="513392"/>
            <a:ext cx="5756290" cy="830461"/>
            <a:chOff x="199539" y="513392"/>
            <a:chExt cx="5756290" cy="830461"/>
          </a:xfrm>
        </p:grpSpPr>
        <p:sp>
          <p:nvSpPr>
            <p:cNvPr id="8" name="Shape 416"/>
            <p:cNvSpPr/>
            <p:nvPr/>
          </p:nvSpPr>
          <p:spPr>
            <a:xfrm>
              <a:off x="199539" y="598224"/>
              <a:ext cx="5322094" cy="660797"/>
            </a:xfrm>
            <a:prstGeom prst="rect">
              <a:avLst/>
            </a:prstGeom>
            <a:solidFill>
              <a:srgbClr val="215968"/>
            </a:solidFill>
            <a:ln w="6350">
              <a:solidFill>
                <a:srgbClr val="215968"/>
              </a:solidFill>
              <a:miter lim="400000"/>
            </a:ln>
          </p:spPr>
          <p:txBody>
            <a:bodyPr lIns="26788" tIns="26788" rIns="26788" bIns="26788"/>
            <a:lstStyle/>
            <a:p>
              <a:pPr defTabSz="580409">
                <a:buClr>
                  <a:srgbClr val="000000"/>
                </a:buClr>
                <a:defRPr sz="5600">
                  <a:solidFill>
                    <a:srgbClr val="FFFFFF"/>
                  </a:solidFill>
                  <a:effectLst>
                    <a:outerShdw blurRad="38100" dist="12700" dir="5400000" rotWithShape="0">
                      <a:srgbClr val="000000">
                        <a:alpha val="50000"/>
                      </a:srgbClr>
                    </a:outerShdw>
                  </a:effectLst>
                  <a:latin typeface="Calibri"/>
                  <a:ea typeface="Calibri"/>
                  <a:cs typeface="Calibri"/>
                  <a:sym typeface="Calibri"/>
                </a:defRPr>
              </a:pPr>
              <a:endParaRPr/>
            </a:p>
          </p:txBody>
        </p:sp>
        <p:sp>
          <p:nvSpPr>
            <p:cNvPr id="9" name="Shape 417"/>
            <p:cNvSpPr/>
            <p:nvPr/>
          </p:nvSpPr>
          <p:spPr>
            <a:xfrm>
              <a:off x="5304234" y="598224"/>
              <a:ext cx="455414" cy="66079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215968"/>
            </a:solidFill>
            <a:ln w="6350">
              <a:solidFill>
                <a:srgbClr val="215968"/>
              </a:solidFill>
              <a:miter lim="400000"/>
            </a:ln>
          </p:spPr>
          <p:txBody>
            <a:bodyPr lIns="26788" tIns="26788" rIns="26788" bIns="26788"/>
            <a:lstStyle/>
            <a:p>
              <a:pPr defTabSz="580409">
                <a:buClr>
                  <a:srgbClr val="000000"/>
                </a:buClr>
                <a:defRPr sz="5600">
                  <a:solidFill>
                    <a:srgbClr val="FFFFFF"/>
                  </a:solidFill>
                  <a:effectLst>
                    <a:outerShdw blurRad="38100" dist="12700" dir="5400000" rotWithShape="0">
                      <a:srgbClr val="000000">
                        <a:alpha val="50000"/>
                      </a:srgbClr>
                    </a:outerShdw>
                  </a:effectLst>
                  <a:latin typeface="Calibri"/>
                  <a:ea typeface="Calibri"/>
                  <a:cs typeface="Calibri"/>
                  <a:sym typeface="Calibri"/>
                </a:defRPr>
              </a:pPr>
              <a:endParaRPr/>
            </a:p>
          </p:txBody>
        </p:sp>
        <p:sp>
          <p:nvSpPr>
            <p:cNvPr id="10" name="Shape 418"/>
            <p:cNvSpPr/>
            <p:nvPr/>
          </p:nvSpPr>
          <p:spPr>
            <a:xfrm>
              <a:off x="624163" y="513392"/>
              <a:ext cx="5331666" cy="830461"/>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lstStyle>
              <a:lvl1pPr>
                <a:defRPr sz="3400" b="1">
                  <a:solidFill>
                    <a:srgbClr val="FFFFFF"/>
                  </a:solidFill>
                  <a:latin typeface="+mj-lt"/>
                  <a:ea typeface="+mj-ea"/>
                  <a:cs typeface="+mj-cs"/>
                  <a:sym typeface="Helvetica Neue"/>
                </a:defRPr>
              </a:lvl1pPr>
            </a:lstStyle>
            <a:p>
              <a:pPr lvl="0">
                <a:defRPr sz="1800" b="0">
                  <a:solidFill>
                    <a:srgbClr val="000000"/>
                  </a:solidFill>
                </a:defRPr>
              </a:pPr>
              <a:r>
                <a:rPr lang="en-US" sz="2800" dirty="0" smtClean="0">
                  <a:solidFill>
                    <a:schemeClr val="bg1"/>
                  </a:solidFill>
                </a:rPr>
                <a:t>Research</a:t>
              </a:r>
              <a:endParaRPr sz="2800" dirty="0">
                <a:solidFill>
                  <a:schemeClr val="bg1"/>
                </a:solidFill>
              </a:endParaRPr>
            </a:p>
          </p:txBody>
        </p:sp>
      </p:grpSp>
    </p:spTree>
    <p:extLst>
      <p:ext uri="{BB962C8B-B14F-4D97-AF65-F5344CB8AC3E}">
        <p14:creationId xmlns:p14="http://schemas.microsoft.com/office/powerpoint/2010/main" val="4188903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417"/>
          <p:cNvSpPr/>
          <p:nvPr/>
        </p:nvSpPr>
        <p:spPr>
          <a:xfrm>
            <a:off x="5281946" y="513392"/>
            <a:ext cx="455414" cy="66079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4BACC6"/>
          </a:solidFill>
          <a:ln w="6350">
            <a:solidFill>
              <a:srgbClr val="A0B735"/>
            </a:solidFill>
            <a:miter lim="400000"/>
          </a:ln>
        </p:spPr>
        <p:txBody>
          <a:bodyPr lIns="26788" tIns="26788" rIns="26788" bIns="26788"/>
          <a:lstStyle/>
          <a:p>
            <a:pPr defTabSz="580409">
              <a:buClr>
                <a:srgbClr val="000000"/>
              </a:buClr>
              <a:defRPr sz="5600">
                <a:solidFill>
                  <a:srgbClr val="FFFFFF"/>
                </a:solidFill>
                <a:effectLst>
                  <a:outerShdw blurRad="38100" dist="12700" dir="5400000" rotWithShape="0">
                    <a:srgbClr val="000000">
                      <a:alpha val="50000"/>
                    </a:srgbClr>
                  </a:outerShdw>
                </a:effectLst>
                <a:latin typeface="Calibri"/>
                <a:ea typeface="Calibri"/>
                <a:cs typeface="Calibri"/>
                <a:sym typeface="Calibri"/>
              </a:defRPr>
            </a:pPr>
            <a:endParaRPr/>
          </a:p>
        </p:txBody>
      </p:sp>
      <p:pic>
        <p:nvPicPr>
          <p:cNvPr id="3" name="Picture 2" descr="air detail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363" y="-1475099"/>
            <a:ext cx="5923049" cy="8232873"/>
          </a:xfrm>
          <a:prstGeom prst="rect">
            <a:avLst/>
          </a:prstGeom>
        </p:spPr>
      </p:pic>
      <p:pic>
        <p:nvPicPr>
          <p:cNvPr id="11" name="image1.jpg"/>
          <p:cNvPicPr/>
          <p:nvPr/>
        </p:nvPicPr>
        <p:blipFill>
          <a:blip r:embed="rId3">
            <a:extLst/>
          </a:blip>
          <a:stretch>
            <a:fillRect/>
          </a:stretch>
        </p:blipFill>
        <p:spPr>
          <a:xfrm>
            <a:off x="6774479" y="6420656"/>
            <a:ext cx="2321719" cy="402588"/>
          </a:xfrm>
          <a:prstGeom prst="rect">
            <a:avLst/>
          </a:prstGeom>
          <a:ln w="12700">
            <a:round/>
          </a:ln>
        </p:spPr>
      </p:pic>
      <p:sp>
        <p:nvSpPr>
          <p:cNvPr id="4" name="TextBox 3"/>
          <p:cNvSpPr txBox="1"/>
          <p:nvPr/>
        </p:nvSpPr>
        <p:spPr>
          <a:xfrm>
            <a:off x="3148797" y="340621"/>
            <a:ext cx="4590188" cy="830997"/>
          </a:xfrm>
          <a:prstGeom prst="rect">
            <a:avLst/>
          </a:prstGeom>
          <a:solidFill>
            <a:schemeClr val="accent1">
              <a:lumMod val="20000"/>
              <a:lumOff val="80000"/>
            </a:schemeClr>
          </a:solidFill>
          <a:ln>
            <a:solidFill>
              <a:schemeClr val="tx2">
                <a:lumMod val="75000"/>
              </a:schemeClr>
            </a:solidFill>
          </a:ln>
        </p:spPr>
        <p:txBody>
          <a:bodyPr wrap="square" rtlCol="0">
            <a:spAutoFit/>
          </a:bodyPr>
          <a:lstStyle/>
          <a:p>
            <a:r>
              <a:rPr lang="en-US" sz="1600" dirty="0" smtClean="0"/>
              <a:t>PISA-based test: core content knowledge and complex problem-solving skills in reading, math, science. Higher state ELA and math scores.</a:t>
            </a:r>
            <a:endParaRPr lang="en-US" sz="1600" dirty="0"/>
          </a:p>
        </p:txBody>
      </p:sp>
      <p:sp>
        <p:nvSpPr>
          <p:cNvPr id="18" name="TextBox 17"/>
          <p:cNvSpPr txBox="1"/>
          <p:nvPr/>
        </p:nvSpPr>
        <p:spPr>
          <a:xfrm>
            <a:off x="3148797" y="1710163"/>
            <a:ext cx="4590188" cy="830997"/>
          </a:xfrm>
          <a:prstGeom prst="rect">
            <a:avLst/>
          </a:prstGeom>
          <a:solidFill>
            <a:srgbClr val="DCE6F2"/>
          </a:solidFill>
          <a:ln>
            <a:solidFill>
              <a:schemeClr val="tx2">
                <a:lumMod val="75000"/>
              </a:schemeClr>
            </a:solidFill>
          </a:ln>
        </p:spPr>
        <p:txBody>
          <a:bodyPr wrap="square" rtlCol="0">
            <a:spAutoFit/>
          </a:bodyPr>
          <a:lstStyle/>
          <a:p>
            <a:r>
              <a:rPr lang="en-US" sz="1600" dirty="0" smtClean="0"/>
              <a:t>Reported higher levels of collaboration skills, academic engagement, motivation to learn, and self-efficacy.</a:t>
            </a:r>
            <a:endParaRPr lang="en-US" sz="1600" dirty="0"/>
          </a:p>
        </p:txBody>
      </p:sp>
      <p:sp>
        <p:nvSpPr>
          <p:cNvPr id="19" name="TextBox 18"/>
          <p:cNvSpPr txBox="1"/>
          <p:nvPr/>
        </p:nvSpPr>
        <p:spPr>
          <a:xfrm>
            <a:off x="222915" y="3198773"/>
            <a:ext cx="4371164" cy="584776"/>
          </a:xfrm>
          <a:prstGeom prst="rect">
            <a:avLst/>
          </a:prstGeom>
          <a:solidFill>
            <a:srgbClr val="DCE6F2"/>
          </a:solidFill>
          <a:ln>
            <a:solidFill>
              <a:schemeClr val="tx2">
                <a:lumMod val="75000"/>
              </a:schemeClr>
            </a:solidFill>
          </a:ln>
        </p:spPr>
        <p:txBody>
          <a:bodyPr wrap="square" rtlCol="0">
            <a:spAutoFit/>
          </a:bodyPr>
          <a:lstStyle/>
          <a:p>
            <a:r>
              <a:rPr lang="en-US" sz="1600" dirty="0" smtClean="0"/>
              <a:t>More likely to graduate HS on time. Rate was about 9% higher than comparison schools.</a:t>
            </a:r>
            <a:endParaRPr lang="en-US" sz="1600" dirty="0"/>
          </a:p>
        </p:txBody>
      </p:sp>
      <p:sp>
        <p:nvSpPr>
          <p:cNvPr id="20" name="TextBox 19"/>
          <p:cNvSpPr txBox="1"/>
          <p:nvPr/>
        </p:nvSpPr>
        <p:spPr>
          <a:xfrm>
            <a:off x="222915" y="5137022"/>
            <a:ext cx="4371164" cy="584776"/>
          </a:xfrm>
          <a:prstGeom prst="rect">
            <a:avLst/>
          </a:prstGeom>
          <a:solidFill>
            <a:srgbClr val="DCE6F2"/>
          </a:solidFill>
          <a:ln>
            <a:solidFill>
              <a:schemeClr val="tx2">
                <a:lumMod val="75000"/>
              </a:schemeClr>
            </a:solidFill>
          </a:ln>
        </p:spPr>
        <p:txBody>
          <a:bodyPr wrap="square" rtlCol="0">
            <a:spAutoFit/>
          </a:bodyPr>
          <a:lstStyle/>
          <a:p>
            <a:r>
              <a:rPr lang="en-US" sz="1600" dirty="0" smtClean="0"/>
              <a:t>More likely to enroll in 4-yr schools</a:t>
            </a:r>
            <a:r>
              <a:rPr lang="en-US" sz="1600" dirty="0"/>
              <a:t> </a:t>
            </a:r>
            <a:r>
              <a:rPr lang="en-US" sz="1600" dirty="0" smtClean="0"/>
              <a:t>(4%); </a:t>
            </a:r>
          </a:p>
          <a:p>
            <a:r>
              <a:rPr lang="en-US" sz="1600" dirty="0" smtClean="0"/>
              <a:t>slightly more likely to enroll in selective schools.</a:t>
            </a:r>
            <a:endParaRPr lang="en-US" sz="1600" dirty="0"/>
          </a:p>
        </p:txBody>
      </p:sp>
    </p:spTree>
    <p:extLst>
      <p:ext uri="{BB962C8B-B14F-4D97-AF65-F5344CB8AC3E}">
        <p14:creationId xmlns:p14="http://schemas.microsoft.com/office/powerpoint/2010/main" val="521652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up)">
                                      <p:cBhvr>
                                        <p:cTn id="10" dur="500"/>
                                        <p:tgtEl>
                                          <p:spTgt spid="1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416"/>
          <p:cNvSpPr/>
          <p:nvPr/>
        </p:nvSpPr>
        <p:spPr>
          <a:xfrm>
            <a:off x="199539" y="469346"/>
            <a:ext cx="5322094" cy="660797"/>
          </a:xfrm>
          <a:prstGeom prst="rect">
            <a:avLst/>
          </a:prstGeom>
          <a:solidFill>
            <a:srgbClr val="215968"/>
          </a:solidFill>
          <a:ln w="6350">
            <a:solidFill>
              <a:srgbClr val="215968"/>
            </a:solidFill>
            <a:miter lim="400000"/>
          </a:ln>
        </p:spPr>
        <p:txBody>
          <a:bodyPr lIns="26788" tIns="26788" rIns="26788" bIns="26788"/>
          <a:lstStyle/>
          <a:p>
            <a:pPr defTabSz="580409">
              <a:buClr>
                <a:srgbClr val="000000"/>
              </a:buClr>
              <a:defRPr sz="5600">
                <a:solidFill>
                  <a:srgbClr val="FFFFFF"/>
                </a:solidFill>
                <a:effectLst>
                  <a:outerShdw blurRad="38100" dist="12700" dir="5400000" rotWithShape="0">
                    <a:srgbClr val="000000">
                      <a:alpha val="50000"/>
                    </a:srgbClr>
                  </a:outerShdw>
                </a:effectLst>
                <a:latin typeface="Calibri"/>
                <a:ea typeface="Calibri"/>
                <a:cs typeface="Calibri"/>
                <a:sym typeface="Calibri"/>
              </a:defRPr>
            </a:pPr>
            <a:endParaRPr/>
          </a:p>
        </p:txBody>
      </p:sp>
      <p:sp>
        <p:nvSpPr>
          <p:cNvPr id="13" name="Shape 417"/>
          <p:cNvSpPr/>
          <p:nvPr/>
        </p:nvSpPr>
        <p:spPr>
          <a:xfrm>
            <a:off x="5304234" y="469346"/>
            <a:ext cx="455414" cy="66079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215968"/>
          </a:solidFill>
          <a:ln w="6350">
            <a:solidFill>
              <a:srgbClr val="215968"/>
            </a:solidFill>
            <a:miter lim="400000"/>
          </a:ln>
        </p:spPr>
        <p:txBody>
          <a:bodyPr lIns="26788" tIns="26788" rIns="26788" bIns="26788"/>
          <a:lstStyle/>
          <a:p>
            <a:pPr defTabSz="580409">
              <a:buClr>
                <a:srgbClr val="000000"/>
              </a:buClr>
              <a:defRPr sz="5600">
                <a:solidFill>
                  <a:srgbClr val="FFFFFF"/>
                </a:solidFill>
                <a:effectLst>
                  <a:outerShdw blurRad="38100" dist="12700" dir="5400000" rotWithShape="0">
                    <a:srgbClr val="000000">
                      <a:alpha val="50000"/>
                    </a:srgbClr>
                  </a:outerShdw>
                </a:effectLst>
                <a:latin typeface="Calibri"/>
                <a:ea typeface="Calibri"/>
                <a:cs typeface="Calibri"/>
                <a:sym typeface="Calibri"/>
              </a:defRPr>
            </a:pPr>
            <a:endParaRPr/>
          </a:p>
        </p:txBody>
      </p:sp>
      <p:sp>
        <p:nvSpPr>
          <p:cNvPr id="14" name="Shape 418"/>
          <p:cNvSpPr/>
          <p:nvPr/>
        </p:nvSpPr>
        <p:spPr>
          <a:xfrm>
            <a:off x="624163" y="384514"/>
            <a:ext cx="4960342" cy="830461"/>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lstStyle>
            <a:lvl1pPr>
              <a:defRPr sz="3400" b="1">
                <a:solidFill>
                  <a:srgbClr val="FFFFFF"/>
                </a:solidFill>
                <a:latin typeface="+mj-lt"/>
                <a:ea typeface="+mj-ea"/>
                <a:cs typeface="+mj-cs"/>
                <a:sym typeface="Helvetica Neue"/>
              </a:defRPr>
            </a:lvl1pPr>
          </a:lstStyle>
          <a:p>
            <a:pPr lvl="0">
              <a:defRPr sz="1800" b="0">
                <a:solidFill>
                  <a:srgbClr val="000000"/>
                </a:solidFill>
              </a:defRPr>
            </a:pPr>
            <a:r>
              <a:rPr lang="en-US" sz="2400" dirty="0" smtClean="0">
                <a:solidFill>
                  <a:srgbClr val="F2F2F2"/>
                </a:solidFill>
              </a:rPr>
              <a:t>Deeper Learning </a:t>
            </a:r>
            <a:endParaRPr lang="en-US" sz="2400" dirty="0">
              <a:solidFill>
                <a:srgbClr val="F2F2F2"/>
              </a:solidFill>
            </a:endParaRPr>
          </a:p>
          <a:p>
            <a:pPr lvl="0">
              <a:defRPr sz="1800" b="0">
                <a:solidFill>
                  <a:srgbClr val="000000"/>
                </a:solidFill>
              </a:defRPr>
            </a:pPr>
            <a:r>
              <a:rPr lang="en-US" sz="2400" dirty="0" smtClean="0">
                <a:solidFill>
                  <a:srgbClr val="F2F2F2"/>
                </a:solidFill>
              </a:rPr>
              <a:t>Student Assessment Initiative (DLSAI)</a:t>
            </a:r>
          </a:p>
        </p:txBody>
      </p:sp>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2366" y="2830057"/>
            <a:ext cx="4050958" cy="74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632366" y="1196571"/>
            <a:ext cx="4330078" cy="1264770"/>
          </a:xfrm>
          <a:prstGeom prst="rect">
            <a:avLst/>
          </a:prstGeom>
        </p:spPr>
      </p:pic>
      <p:pic>
        <p:nvPicPr>
          <p:cNvPr id="9" name="Picture 8"/>
          <p:cNvPicPr/>
          <p:nvPr/>
        </p:nvPicPr>
        <p:blipFill>
          <a:blip r:embed="rId4">
            <a:extLst>
              <a:ext uri="{28A0092B-C50C-407E-A947-70E740481C1C}">
                <a14:useLocalDpi xmlns:a14="http://schemas.microsoft.com/office/drawing/2010/main" val="0"/>
              </a:ext>
            </a:extLst>
          </a:blip>
          <a:stretch>
            <a:fillRect/>
          </a:stretch>
        </p:blipFill>
        <p:spPr>
          <a:xfrm>
            <a:off x="632366" y="5171722"/>
            <a:ext cx="1952679" cy="1210982"/>
          </a:xfrm>
          <a:prstGeom prst="rect">
            <a:avLst/>
          </a:prstGeom>
          <a:extLst>
            <a:ext uri="{FAA26D3D-D897-4be2-8F04-BA451C77F1D7}">
              <ma14:placeholderFlag xmlns:ma14="http://schemas.microsoft.com/office/mac/drawingml/2011/main"/>
            </a:ext>
          </a:extLst>
        </p:spPr>
      </p:pic>
      <p:pic>
        <p:nvPicPr>
          <p:cNvPr id="10" name="Picture 9" descr="connect e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366" y="3946569"/>
            <a:ext cx="3969938" cy="856436"/>
          </a:xfrm>
          <a:prstGeom prst="rect">
            <a:avLst/>
          </a:prstGeom>
        </p:spPr>
      </p:pic>
      <p:pic>
        <p:nvPicPr>
          <p:cNvPr id="20" name="Picture 19" descr="scal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04234" y="2029286"/>
            <a:ext cx="3174359" cy="692747"/>
          </a:xfrm>
          <a:prstGeom prst="rect">
            <a:avLst/>
          </a:prstGeom>
        </p:spPr>
      </p:pic>
      <p:sp>
        <p:nvSpPr>
          <p:cNvPr id="3" name="TextBox 2"/>
          <p:cNvSpPr txBox="1"/>
          <p:nvPr/>
        </p:nvSpPr>
        <p:spPr>
          <a:xfrm>
            <a:off x="5997511" y="4771421"/>
            <a:ext cx="1725110" cy="1169551"/>
          </a:xfrm>
          <a:prstGeom prst="rect">
            <a:avLst/>
          </a:prstGeom>
          <a:noFill/>
          <a:ln>
            <a:solidFill>
              <a:srgbClr val="376092"/>
            </a:solidFill>
          </a:ln>
        </p:spPr>
        <p:txBody>
          <a:bodyPr wrap="square" rtlCol="0">
            <a:spAutoFit/>
          </a:bodyPr>
          <a:lstStyle/>
          <a:p>
            <a:r>
              <a:rPr lang="en-US" sz="1400" dirty="0" smtClean="0">
                <a:hlinkClick r:id="rId7"/>
              </a:rPr>
              <a:t>Envision Education</a:t>
            </a:r>
            <a:endParaRPr lang="en-US" sz="1400" dirty="0" smtClean="0"/>
          </a:p>
          <a:p>
            <a:r>
              <a:rPr lang="en-US" sz="1400" dirty="0" smtClean="0">
                <a:hlinkClick r:id="rId8"/>
              </a:rPr>
              <a:t>Asia Society</a:t>
            </a:r>
            <a:endParaRPr lang="en-US" sz="1400" dirty="0" smtClean="0"/>
          </a:p>
          <a:p>
            <a:r>
              <a:rPr lang="en-US" sz="1400" dirty="0" err="1" smtClean="0">
                <a:hlinkClick r:id="rId9"/>
              </a:rPr>
              <a:t>ConnectEd</a:t>
            </a:r>
            <a:endParaRPr lang="en-US" sz="1400" dirty="0" smtClean="0"/>
          </a:p>
          <a:p>
            <a:r>
              <a:rPr lang="en-US" sz="1400" dirty="0" smtClean="0">
                <a:hlinkClick r:id="rId10"/>
              </a:rPr>
              <a:t>New Tech Network</a:t>
            </a:r>
            <a:endParaRPr lang="en-US" sz="1400" dirty="0" smtClean="0"/>
          </a:p>
          <a:p>
            <a:r>
              <a:rPr lang="en-US" sz="1400" dirty="0" smtClean="0">
                <a:hlinkClick r:id="rId11"/>
              </a:rPr>
              <a:t>SCALE</a:t>
            </a:r>
            <a:endParaRPr lang="en-US" sz="1400" dirty="0"/>
          </a:p>
        </p:txBody>
      </p:sp>
    </p:spTree>
    <p:extLst>
      <p:ext uri="{BB962C8B-B14F-4D97-AF65-F5344CB8AC3E}">
        <p14:creationId xmlns:p14="http://schemas.microsoft.com/office/powerpoint/2010/main" val="3183980254"/>
      </p:ext>
    </p:extLst>
  </p:cSld>
  <p:clrMapOvr>
    <a:masterClrMapping/>
  </p:clrMapOvr>
  <mc:AlternateContent xmlns:mc="http://schemas.openxmlformats.org/markup-compatibility/2006" xmlns:p14="http://schemas.microsoft.com/office/powerpoint/2010/main">
    <mc:Choice Requires="p14">
      <p:transition spd="slow" p14:dur="1300">
        <p:wipe dir="d"/>
      </p:transition>
    </mc:Choice>
    <mc:Fallback xmlns="">
      <p:transition xmlns:p14="http://schemas.microsoft.com/office/powerpoint/2010/main" spd="slow">
        <p:wipe dir="d"/>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270976" y="1102852"/>
            <a:ext cx="1192090" cy="679534"/>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Research</a:t>
            </a:r>
            <a:endParaRPr lang="en-US" dirty="0"/>
          </a:p>
        </p:txBody>
      </p:sp>
      <p:sp>
        <p:nvSpPr>
          <p:cNvPr id="6" name="Diamond 5"/>
          <p:cNvSpPr/>
          <p:nvPr/>
        </p:nvSpPr>
        <p:spPr>
          <a:xfrm>
            <a:off x="4746744" y="902334"/>
            <a:ext cx="1080680" cy="1113989"/>
          </a:xfrm>
          <a:prstGeom prst="diamond">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smtClean="0"/>
              <a:t>Leader-ship Skill</a:t>
            </a:r>
            <a:endParaRPr lang="en-US" sz="900" b="1" dirty="0"/>
          </a:p>
        </p:txBody>
      </p:sp>
      <p:sp>
        <p:nvSpPr>
          <p:cNvPr id="7" name="Rectangle 6"/>
          <p:cNvSpPr/>
          <p:nvPr/>
        </p:nvSpPr>
        <p:spPr>
          <a:xfrm>
            <a:off x="6083669" y="980314"/>
            <a:ext cx="913564" cy="914400"/>
          </a:xfrm>
          <a:prstGeom prst="rect">
            <a:avLst/>
          </a:prstGeom>
          <a:solidFill>
            <a:schemeClr val="accent3">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Reflection</a:t>
            </a:r>
            <a:endParaRPr lang="en-US" sz="1400" dirty="0"/>
          </a:p>
        </p:txBody>
      </p:sp>
      <p:sp>
        <p:nvSpPr>
          <p:cNvPr id="8" name="Oval 7"/>
          <p:cNvSpPr>
            <a:spLocks noChangeAspect="1"/>
          </p:cNvSpPr>
          <p:nvPr/>
        </p:nvSpPr>
        <p:spPr>
          <a:xfrm>
            <a:off x="7329875" y="913474"/>
            <a:ext cx="1032144" cy="1033272"/>
          </a:xfrm>
          <a:prstGeom prst="ellipse">
            <a:avLst/>
          </a:prstGeom>
          <a:solidFill>
            <a:schemeClr val="accent6">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t>Science, Social Studies, or English</a:t>
            </a:r>
            <a:endParaRPr lang="en-US" sz="1000" b="1" dirty="0"/>
          </a:p>
        </p:txBody>
      </p:sp>
      <p:sp>
        <p:nvSpPr>
          <p:cNvPr id="9" name="Rounded Rectangle 8"/>
          <p:cNvSpPr/>
          <p:nvPr/>
        </p:nvSpPr>
        <p:spPr>
          <a:xfrm>
            <a:off x="3270976" y="2260834"/>
            <a:ext cx="1192090" cy="679534"/>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Inquiry</a:t>
            </a:r>
            <a:endParaRPr lang="en-US" dirty="0"/>
          </a:p>
        </p:txBody>
      </p:sp>
      <p:sp>
        <p:nvSpPr>
          <p:cNvPr id="10" name="Rounded Rectangle 9"/>
          <p:cNvSpPr/>
          <p:nvPr/>
        </p:nvSpPr>
        <p:spPr>
          <a:xfrm>
            <a:off x="3270976" y="3418816"/>
            <a:ext cx="1192090" cy="679534"/>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Creative Expression</a:t>
            </a:r>
            <a:endParaRPr lang="en-US" sz="1600" dirty="0"/>
          </a:p>
        </p:txBody>
      </p:sp>
      <p:sp>
        <p:nvSpPr>
          <p:cNvPr id="11" name="Rounded Rectangle 10"/>
          <p:cNvSpPr/>
          <p:nvPr/>
        </p:nvSpPr>
        <p:spPr>
          <a:xfrm>
            <a:off x="3270976" y="4576798"/>
            <a:ext cx="1192090" cy="679534"/>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Analysis</a:t>
            </a:r>
            <a:endParaRPr lang="en-US" dirty="0"/>
          </a:p>
        </p:txBody>
      </p:sp>
      <p:sp>
        <p:nvSpPr>
          <p:cNvPr id="12" name="Rounded Rectangle 11"/>
          <p:cNvSpPr/>
          <p:nvPr/>
        </p:nvSpPr>
        <p:spPr>
          <a:xfrm>
            <a:off x="3270976" y="5734780"/>
            <a:ext cx="1192090" cy="679534"/>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Research, Inquiry, Creative Expression, or Analysis</a:t>
            </a:r>
            <a:endParaRPr lang="en-US" sz="1000" dirty="0"/>
          </a:p>
        </p:txBody>
      </p:sp>
      <p:sp>
        <p:nvSpPr>
          <p:cNvPr id="13" name="Diamond 12"/>
          <p:cNvSpPr/>
          <p:nvPr/>
        </p:nvSpPr>
        <p:spPr>
          <a:xfrm>
            <a:off x="4746744" y="2056139"/>
            <a:ext cx="1080680" cy="1113989"/>
          </a:xfrm>
          <a:prstGeom prst="diamond">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smtClean="0"/>
              <a:t>Leader-ship Skill</a:t>
            </a:r>
            <a:endParaRPr lang="en-US" sz="900" b="1" dirty="0"/>
          </a:p>
        </p:txBody>
      </p:sp>
      <p:sp>
        <p:nvSpPr>
          <p:cNvPr id="14" name="Rectangle 13"/>
          <p:cNvSpPr/>
          <p:nvPr/>
        </p:nvSpPr>
        <p:spPr>
          <a:xfrm>
            <a:off x="6083669" y="2140566"/>
            <a:ext cx="913564" cy="914400"/>
          </a:xfrm>
          <a:prstGeom prst="rect">
            <a:avLst/>
          </a:prstGeom>
          <a:solidFill>
            <a:schemeClr val="accent3">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Reflection</a:t>
            </a:r>
            <a:endParaRPr lang="en-US" sz="1400" dirty="0"/>
          </a:p>
        </p:txBody>
      </p:sp>
      <p:sp>
        <p:nvSpPr>
          <p:cNvPr id="15" name="Diamond 14"/>
          <p:cNvSpPr/>
          <p:nvPr/>
        </p:nvSpPr>
        <p:spPr>
          <a:xfrm>
            <a:off x="4746744" y="3209944"/>
            <a:ext cx="1080680" cy="1113989"/>
          </a:xfrm>
          <a:prstGeom prst="diamond">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smtClean="0"/>
              <a:t>Leader-ship Skill</a:t>
            </a:r>
            <a:endParaRPr lang="en-US" sz="900" b="1" dirty="0"/>
          </a:p>
        </p:txBody>
      </p:sp>
      <p:sp>
        <p:nvSpPr>
          <p:cNvPr id="16" name="Rectangle 15"/>
          <p:cNvSpPr/>
          <p:nvPr/>
        </p:nvSpPr>
        <p:spPr>
          <a:xfrm>
            <a:off x="6083669" y="3300818"/>
            <a:ext cx="913564" cy="914400"/>
          </a:xfrm>
          <a:prstGeom prst="rect">
            <a:avLst/>
          </a:prstGeom>
          <a:solidFill>
            <a:schemeClr val="accent3">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Reflection</a:t>
            </a:r>
            <a:endParaRPr lang="en-US" sz="1400" dirty="0"/>
          </a:p>
        </p:txBody>
      </p:sp>
      <p:sp>
        <p:nvSpPr>
          <p:cNvPr id="17" name="Diamond 16"/>
          <p:cNvSpPr/>
          <p:nvPr/>
        </p:nvSpPr>
        <p:spPr>
          <a:xfrm>
            <a:off x="4746744" y="4363749"/>
            <a:ext cx="1080680" cy="1113989"/>
          </a:xfrm>
          <a:prstGeom prst="diamond">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smtClean="0"/>
              <a:t>Leader-ship Skill</a:t>
            </a:r>
            <a:endParaRPr lang="en-US" sz="900" b="1" dirty="0"/>
          </a:p>
        </p:txBody>
      </p:sp>
      <p:sp>
        <p:nvSpPr>
          <p:cNvPr id="18" name="Rectangle 17"/>
          <p:cNvSpPr/>
          <p:nvPr/>
        </p:nvSpPr>
        <p:spPr>
          <a:xfrm>
            <a:off x="6083669" y="4461070"/>
            <a:ext cx="913564" cy="914400"/>
          </a:xfrm>
          <a:prstGeom prst="rect">
            <a:avLst/>
          </a:prstGeom>
          <a:solidFill>
            <a:schemeClr val="accent3">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Reflection</a:t>
            </a:r>
            <a:endParaRPr lang="en-US" sz="1400" dirty="0"/>
          </a:p>
        </p:txBody>
      </p:sp>
      <p:sp>
        <p:nvSpPr>
          <p:cNvPr id="19" name="Diamond 18"/>
          <p:cNvSpPr/>
          <p:nvPr/>
        </p:nvSpPr>
        <p:spPr>
          <a:xfrm>
            <a:off x="4746744" y="5517553"/>
            <a:ext cx="1080680" cy="1113989"/>
          </a:xfrm>
          <a:prstGeom prst="diamond">
            <a:avLst/>
          </a:prstGeom>
          <a:solidFill>
            <a:srgbClr val="66006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smtClean="0"/>
              <a:t>Leader-ship Skill</a:t>
            </a:r>
            <a:endParaRPr lang="en-US" sz="900" b="1" dirty="0"/>
          </a:p>
        </p:txBody>
      </p:sp>
      <p:sp>
        <p:nvSpPr>
          <p:cNvPr id="20" name="Rectangle 19"/>
          <p:cNvSpPr/>
          <p:nvPr/>
        </p:nvSpPr>
        <p:spPr>
          <a:xfrm>
            <a:off x="6083669" y="5621322"/>
            <a:ext cx="913564" cy="914400"/>
          </a:xfrm>
          <a:prstGeom prst="rect">
            <a:avLst/>
          </a:prstGeom>
          <a:solidFill>
            <a:schemeClr val="accent3">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Reflection</a:t>
            </a:r>
            <a:endParaRPr lang="en-US" sz="1400" dirty="0"/>
          </a:p>
        </p:txBody>
      </p:sp>
      <p:sp>
        <p:nvSpPr>
          <p:cNvPr id="21" name="Oval 20"/>
          <p:cNvSpPr>
            <a:spLocks noChangeAspect="1"/>
          </p:cNvSpPr>
          <p:nvPr/>
        </p:nvSpPr>
        <p:spPr>
          <a:xfrm>
            <a:off x="7329875" y="2074860"/>
            <a:ext cx="1032144" cy="1033272"/>
          </a:xfrm>
          <a:prstGeom prst="ellipse">
            <a:avLst/>
          </a:prstGeom>
          <a:solidFill>
            <a:schemeClr val="accent6">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t>Science, Math or Social Studies</a:t>
            </a:r>
            <a:endParaRPr lang="en-US" sz="1000" b="1" dirty="0"/>
          </a:p>
        </p:txBody>
      </p:sp>
      <p:sp>
        <p:nvSpPr>
          <p:cNvPr id="22" name="Oval 21"/>
          <p:cNvSpPr>
            <a:spLocks noChangeAspect="1"/>
          </p:cNvSpPr>
          <p:nvPr/>
        </p:nvSpPr>
        <p:spPr>
          <a:xfrm>
            <a:off x="7329875" y="3236246"/>
            <a:ext cx="1032144" cy="1033272"/>
          </a:xfrm>
          <a:prstGeom prst="ellipse">
            <a:avLst/>
          </a:prstGeom>
          <a:solidFill>
            <a:schemeClr val="accent6">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t>English and/or Art/Digital Media</a:t>
            </a:r>
            <a:endParaRPr lang="en-US" sz="1000" b="1" dirty="0"/>
          </a:p>
        </p:txBody>
      </p:sp>
      <p:sp>
        <p:nvSpPr>
          <p:cNvPr id="23" name="Oval 22"/>
          <p:cNvSpPr>
            <a:spLocks noChangeAspect="1"/>
          </p:cNvSpPr>
          <p:nvPr/>
        </p:nvSpPr>
        <p:spPr>
          <a:xfrm>
            <a:off x="7329875" y="4397632"/>
            <a:ext cx="1032144" cy="1033272"/>
          </a:xfrm>
          <a:prstGeom prst="ellipse">
            <a:avLst/>
          </a:prstGeom>
          <a:solidFill>
            <a:schemeClr val="accent6">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t>Math or English</a:t>
            </a:r>
            <a:endParaRPr lang="en-US" sz="1000" b="1" dirty="0"/>
          </a:p>
        </p:txBody>
      </p:sp>
      <p:sp>
        <p:nvSpPr>
          <p:cNvPr id="24" name="Oval 23"/>
          <p:cNvSpPr>
            <a:spLocks noChangeAspect="1"/>
          </p:cNvSpPr>
          <p:nvPr/>
        </p:nvSpPr>
        <p:spPr>
          <a:xfrm>
            <a:off x="7329875" y="5559019"/>
            <a:ext cx="1032144" cy="1033272"/>
          </a:xfrm>
          <a:prstGeom prst="ellipse">
            <a:avLst/>
          </a:prstGeom>
          <a:solidFill>
            <a:schemeClr val="accent6">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smtClean="0"/>
              <a:t>WLE: Workplace Learning Experience</a:t>
            </a:r>
            <a:endParaRPr lang="en-US" sz="900" b="1" dirty="0"/>
          </a:p>
        </p:txBody>
      </p:sp>
      <p:sp>
        <p:nvSpPr>
          <p:cNvPr id="25" name="TextBox 24"/>
          <p:cNvSpPr txBox="1"/>
          <p:nvPr/>
        </p:nvSpPr>
        <p:spPr>
          <a:xfrm>
            <a:off x="4289963" y="391710"/>
            <a:ext cx="1971962" cy="307777"/>
          </a:xfrm>
          <a:prstGeom prst="rect">
            <a:avLst/>
          </a:prstGeom>
          <a:noFill/>
        </p:spPr>
        <p:txBody>
          <a:bodyPr wrap="square" rtlCol="0">
            <a:spAutoFit/>
          </a:bodyPr>
          <a:lstStyle/>
          <a:p>
            <a:r>
              <a:rPr lang="en-US" sz="1400" dirty="0" smtClean="0"/>
              <a:t>Competencies and Skills</a:t>
            </a:r>
            <a:endParaRPr lang="en-US" sz="1400" dirty="0"/>
          </a:p>
        </p:txBody>
      </p:sp>
      <p:sp>
        <p:nvSpPr>
          <p:cNvPr id="26" name="TextBox 25"/>
          <p:cNvSpPr txBox="1"/>
          <p:nvPr/>
        </p:nvSpPr>
        <p:spPr>
          <a:xfrm>
            <a:off x="6859966" y="391710"/>
            <a:ext cx="1971962" cy="307777"/>
          </a:xfrm>
          <a:prstGeom prst="rect">
            <a:avLst/>
          </a:prstGeom>
          <a:noFill/>
        </p:spPr>
        <p:txBody>
          <a:bodyPr wrap="square" rtlCol="0">
            <a:spAutoFit/>
          </a:bodyPr>
          <a:lstStyle/>
          <a:p>
            <a:pPr algn="ctr"/>
            <a:r>
              <a:rPr lang="en-US" sz="1400" dirty="0" smtClean="0"/>
              <a:t>Content</a:t>
            </a:r>
            <a:endParaRPr lang="en-US" sz="1400" dirty="0"/>
          </a:p>
        </p:txBody>
      </p:sp>
      <p:sp>
        <p:nvSpPr>
          <p:cNvPr id="27" name="Left Brace 26"/>
          <p:cNvSpPr/>
          <p:nvPr/>
        </p:nvSpPr>
        <p:spPr>
          <a:xfrm rot="5400000">
            <a:off x="5119378" y="-1110999"/>
            <a:ext cx="144834" cy="3789132"/>
          </a:xfrm>
          <a:prstGeom prst="leftBrac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Left Brace 27"/>
          <p:cNvSpPr/>
          <p:nvPr/>
        </p:nvSpPr>
        <p:spPr>
          <a:xfrm rot="5400000">
            <a:off x="7778614" y="212067"/>
            <a:ext cx="144834" cy="1143000"/>
          </a:xfrm>
          <a:prstGeom prst="leftBrac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5" name="Group 34"/>
          <p:cNvGrpSpPr/>
          <p:nvPr/>
        </p:nvGrpSpPr>
        <p:grpSpPr>
          <a:xfrm>
            <a:off x="606160" y="3100641"/>
            <a:ext cx="1971962" cy="2271063"/>
            <a:chOff x="6682087" y="1125135"/>
            <a:chExt cx="1971962" cy="2271063"/>
          </a:xfrm>
        </p:grpSpPr>
        <p:sp>
          <p:nvSpPr>
            <p:cNvPr id="29" name="TextBox 28"/>
            <p:cNvSpPr txBox="1"/>
            <p:nvPr/>
          </p:nvSpPr>
          <p:spPr>
            <a:xfrm>
              <a:off x="6682087" y="1125135"/>
              <a:ext cx="1971962" cy="307777"/>
            </a:xfrm>
            <a:prstGeom prst="rect">
              <a:avLst/>
            </a:prstGeom>
            <a:noFill/>
          </p:spPr>
          <p:txBody>
            <a:bodyPr wrap="square" rtlCol="0">
              <a:spAutoFit/>
            </a:bodyPr>
            <a:lstStyle/>
            <a:p>
              <a:pPr algn="ctr"/>
              <a:r>
                <a:rPr lang="en-US" sz="1400" dirty="0" smtClean="0">
                  <a:solidFill>
                    <a:schemeClr val="accent4">
                      <a:lumMod val="75000"/>
                    </a:schemeClr>
                  </a:solidFill>
                </a:rPr>
                <a:t>Leadership Skills</a:t>
              </a:r>
              <a:endParaRPr lang="en-US" sz="1400" dirty="0">
                <a:solidFill>
                  <a:schemeClr val="accent4">
                    <a:lumMod val="75000"/>
                  </a:schemeClr>
                </a:solidFill>
              </a:endParaRPr>
            </a:p>
          </p:txBody>
        </p:sp>
        <p:sp>
          <p:nvSpPr>
            <p:cNvPr id="30" name="Left Brace 29"/>
            <p:cNvSpPr/>
            <p:nvPr/>
          </p:nvSpPr>
          <p:spPr>
            <a:xfrm rot="5400000">
              <a:off x="7618511" y="790014"/>
              <a:ext cx="144834" cy="1600200"/>
            </a:xfrm>
            <a:prstGeom prst="leftBrace">
              <a:avLst/>
            </a:prstGeom>
            <a:ln w="12700" cmpd="sng">
              <a:solidFill>
                <a:schemeClr val="accent4">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accent4">
                    <a:lumMod val="50000"/>
                  </a:schemeClr>
                </a:solidFill>
              </a:endParaRPr>
            </a:p>
          </p:txBody>
        </p:sp>
        <p:sp>
          <p:nvSpPr>
            <p:cNvPr id="31" name="Parallelogram 30"/>
            <p:cNvSpPr/>
            <p:nvPr/>
          </p:nvSpPr>
          <p:spPr>
            <a:xfrm>
              <a:off x="6890828" y="1782386"/>
              <a:ext cx="1554480" cy="319905"/>
            </a:xfrm>
            <a:prstGeom prst="parallelogram">
              <a:avLst/>
            </a:prstGeom>
            <a:solidFill>
              <a:srgbClr val="66006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Collaborating Productively </a:t>
              </a:r>
              <a:endParaRPr lang="en-US" sz="1000" dirty="0"/>
            </a:p>
          </p:txBody>
        </p:sp>
        <p:sp>
          <p:nvSpPr>
            <p:cNvPr id="32" name="Parallelogram 31"/>
            <p:cNvSpPr/>
            <p:nvPr/>
          </p:nvSpPr>
          <p:spPr>
            <a:xfrm>
              <a:off x="6890828" y="2213688"/>
              <a:ext cx="1554480" cy="319905"/>
            </a:xfrm>
            <a:prstGeom prst="parallelogram">
              <a:avLst/>
            </a:prstGeom>
            <a:solidFill>
              <a:srgbClr val="66006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Thinking Critically</a:t>
              </a:r>
              <a:endParaRPr lang="en-US" sz="1000" dirty="0"/>
            </a:p>
          </p:txBody>
        </p:sp>
        <p:sp>
          <p:nvSpPr>
            <p:cNvPr id="33" name="Parallelogram 32"/>
            <p:cNvSpPr/>
            <p:nvPr/>
          </p:nvSpPr>
          <p:spPr>
            <a:xfrm>
              <a:off x="6890828" y="2644990"/>
              <a:ext cx="1554480" cy="319905"/>
            </a:xfrm>
            <a:prstGeom prst="parallelogram">
              <a:avLst/>
            </a:prstGeom>
            <a:solidFill>
              <a:srgbClr val="66006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Communicating Powerfully</a:t>
              </a:r>
              <a:endParaRPr lang="en-US" sz="1000" dirty="0"/>
            </a:p>
          </p:txBody>
        </p:sp>
        <p:sp>
          <p:nvSpPr>
            <p:cNvPr id="34" name="Parallelogram 33"/>
            <p:cNvSpPr/>
            <p:nvPr/>
          </p:nvSpPr>
          <p:spPr>
            <a:xfrm>
              <a:off x="6890828" y="3076293"/>
              <a:ext cx="1554480" cy="319905"/>
            </a:xfrm>
            <a:prstGeom prst="parallelogram">
              <a:avLst/>
            </a:prstGeom>
            <a:solidFill>
              <a:srgbClr val="66006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Completing Projects Efficiently</a:t>
              </a:r>
              <a:endParaRPr lang="en-US" sz="1000" dirty="0"/>
            </a:p>
          </p:txBody>
        </p:sp>
      </p:grpSp>
      <p:sp>
        <p:nvSpPr>
          <p:cNvPr id="2" name="TextBox 1"/>
          <p:cNvSpPr txBox="1"/>
          <p:nvPr/>
        </p:nvSpPr>
        <p:spPr>
          <a:xfrm>
            <a:off x="312443" y="855984"/>
            <a:ext cx="2712004" cy="369332"/>
          </a:xfrm>
          <a:prstGeom prst="rect">
            <a:avLst/>
          </a:prstGeom>
          <a:noFill/>
        </p:spPr>
        <p:txBody>
          <a:bodyPr wrap="square" rtlCol="0">
            <a:spAutoFit/>
          </a:bodyPr>
          <a:lstStyle/>
          <a:p>
            <a:r>
              <a:rPr lang="en-US" b="1" dirty="0" smtClean="0">
                <a:solidFill>
                  <a:schemeClr val="accent4">
                    <a:lumMod val="75000"/>
                  </a:schemeClr>
                </a:solidFill>
              </a:rPr>
              <a:t>College Success Portfolio</a:t>
            </a:r>
            <a:endParaRPr lang="en-US" b="1" dirty="0">
              <a:solidFill>
                <a:schemeClr val="accent4">
                  <a:lumMod val="75000"/>
                </a:schemeClr>
              </a:solidFill>
            </a:endParaRPr>
          </a:p>
        </p:txBody>
      </p:sp>
      <p:pic>
        <p:nvPicPr>
          <p:cNvPr id="3" name="Picture 2"/>
          <p:cNvPicPr>
            <a:picLocks noChangeAspect="1"/>
          </p:cNvPicPr>
          <p:nvPr/>
        </p:nvPicPr>
        <p:blipFill>
          <a:blip r:embed="rId2"/>
          <a:stretch>
            <a:fillRect/>
          </a:stretch>
        </p:blipFill>
        <p:spPr>
          <a:xfrm>
            <a:off x="0" y="-6583"/>
            <a:ext cx="3134561" cy="915572"/>
          </a:xfrm>
          <a:prstGeom prst="rect">
            <a:avLst/>
          </a:prstGeom>
        </p:spPr>
      </p:pic>
    </p:spTree>
    <p:extLst>
      <p:ext uri="{BB962C8B-B14F-4D97-AF65-F5344CB8AC3E}">
        <p14:creationId xmlns:p14="http://schemas.microsoft.com/office/powerpoint/2010/main" val="1373398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rtfolio 2.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146" y="0"/>
            <a:ext cx="10974715" cy="6219362"/>
          </a:xfrm>
          <a:prstGeom prst="rect">
            <a:avLst/>
          </a:prstGeom>
        </p:spPr>
      </p:pic>
      <p:pic>
        <p:nvPicPr>
          <p:cNvPr id="6" name="image1.jpg"/>
          <p:cNvPicPr/>
          <p:nvPr/>
        </p:nvPicPr>
        <p:blipFill>
          <a:blip r:embed="rId3">
            <a:extLst/>
          </a:blip>
          <a:stretch>
            <a:fillRect/>
          </a:stretch>
        </p:blipFill>
        <p:spPr>
          <a:xfrm>
            <a:off x="6774479" y="6420656"/>
            <a:ext cx="2321719" cy="402588"/>
          </a:xfrm>
          <a:prstGeom prst="rect">
            <a:avLst/>
          </a:prstGeom>
          <a:ln w="12700">
            <a:round/>
          </a:ln>
        </p:spPr>
      </p:pic>
    </p:spTree>
    <p:extLst>
      <p:ext uri="{BB962C8B-B14F-4D97-AF65-F5344CB8AC3E}">
        <p14:creationId xmlns:p14="http://schemas.microsoft.com/office/powerpoint/2010/main" val="1373398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fense.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7800"/>
            <a:ext cx="9144000" cy="6478471"/>
          </a:xfrm>
          <a:prstGeom prst="rect">
            <a:avLst/>
          </a:prstGeom>
        </p:spPr>
      </p:pic>
      <p:pic>
        <p:nvPicPr>
          <p:cNvPr id="5" name="image1.jpg"/>
          <p:cNvPicPr/>
          <p:nvPr/>
        </p:nvPicPr>
        <p:blipFill>
          <a:blip r:embed="rId3">
            <a:extLst/>
          </a:blip>
          <a:stretch>
            <a:fillRect/>
          </a:stretch>
        </p:blipFill>
        <p:spPr>
          <a:xfrm>
            <a:off x="6774479" y="6420656"/>
            <a:ext cx="2321719" cy="402588"/>
          </a:xfrm>
          <a:prstGeom prst="rect">
            <a:avLst/>
          </a:prstGeom>
          <a:ln w="12700">
            <a:round/>
          </a:ln>
        </p:spPr>
      </p:pic>
    </p:spTree>
    <p:extLst>
      <p:ext uri="{BB962C8B-B14F-4D97-AF65-F5344CB8AC3E}">
        <p14:creationId xmlns:p14="http://schemas.microsoft.com/office/powerpoint/2010/main" val="343580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2" name="Picture 1" descr="NTN Learning Outcomes-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6"/>
            <a:ext cx="9144000" cy="6857464"/>
          </a:xfrm>
          <a:prstGeom prst="rect">
            <a:avLst/>
          </a:prstGeom>
        </p:spPr>
      </p:pic>
    </p:spTree>
    <p:extLst>
      <p:ext uri="{BB962C8B-B14F-4D97-AF65-F5344CB8AC3E}">
        <p14:creationId xmlns:p14="http://schemas.microsoft.com/office/powerpoint/2010/main" val="189164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ubtitle 2"/>
          <p:cNvSpPr>
            <a:spLocks noGrp="1"/>
          </p:cNvSpPr>
          <p:nvPr>
            <p:ph type="subTitle" idx="1"/>
          </p:nvPr>
        </p:nvSpPr>
        <p:spPr>
          <a:xfrm>
            <a:off x="228600" y="650875"/>
            <a:ext cx="8915400" cy="838200"/>
          </a:xfrm>
        </p:spPr>
        <p:txBody>
          <a:bodyPr/>
          <a:lstStyle/>
          <a:p>
            <a:pPr algn="l"/>
            <a:endParaRPr lang="en-US" altLang="en-US" sz="2800" smtClean="0">
              <a:solidFill>
                <a:schemeClr val="tx1"/>
              </a:solidFill>
            </a:endParaRPr>
          </a:p>
          <a:p>
            <a:endParaRPr lang="en-US" altLang="en-US" sz="2600" smtClean="0">
              <a:solidFill>
                <a:schemeClr val="tx1"/>
              </a:solidFill>
            </a:endParaRPr>
          </a:p>
          <a:p>
            <a:pPr lvl="1" algn="l"/>
            <a:endParaRPr lang="en-US" altLang="en-US" i="1" smtClean="0">
              <a:solidFill>
                <a:schemeClr val="tx1"/>
              </a:solidFill>
            </a:endParaRPr>
          </a:p>
        </p:txBody>
      </p:sp>
      <p:pic>
        <p:nvPicPr>
          <p:cNvPr id="2969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73113"/>
            <a:ext cx="10340975"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52400"/>
            <a:ext cx="270033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Subtitle 2"/>
          <p:cNvSpPr txBox="1">
            <a:spLocks/>
          </p:cNvSpPr>
          <p:nvPr/>
        </p:nvSpPr>
        <p:spPr bwMode="auto">
          <a:xfrm>
            <a:off x="533400" y="2057400"/>
            <a:ext cx="8153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defTabSz="457200" eaLnBrk="1" fontAlgn="base" hangingPunct="1">
              <a:spcBef>
                <a:spcPct val="20000"/>
              </a:spcBef>
              <a:spcAft>
                <a:spcPct val="0"/>
              </a:spcAft>
              <a:buFont typeface="Arial" pitchFamily="34" charset="0"/>
              <a:buChar char="•"/>
            </a:pPr>
            <a:endParaRPr lang="en-US" altLang="en-US" sz="2800" b="1">
              <a:solidFill>
                <a:prstClr val="black"/>
              </a:solidFill>
            </a:endParaRPr>
          </a:p>
        </p:txBody>
      </p:sp>
      <p:sp>
        <p:nvSpPr>
          <p:cNvPr id="13" name="TextBox 12"/>
          <p:cNvSpPr txBox="1"/>
          <p:nvPr/>
        </p:nvSpPr>
        <p:spPr>
          <a:xfrm>
            <a:off x="114300" y="863600"/>
            <a:ext cx="8910638" cy="584200"/>
          </a:xfrm>
          <a:prstGeom prst="rect">
            <a:avLst/>
          </a:prstGeom>
          <a:noFill/>
        </p:spPr>
        <p:txBody>
          <a:bodyPr>
            <a:spAutoFit/>
          </a:bodyPr>
          <a:lstStyle/>
          <a:p>
            <a:pPr algn="ctr" fontAlgn="base">
              <a:spcBef>
                <a:spcPct val="0"/>
              </a:spcBef>
              <a:spcAft>
                <a:spcPct val="0"/>
              </a:spcAft>
              <a:defRPr/>
            </a:pPr>
            <a:r>
              <a:rPr lang="en-US" sz="3200" dirty="0">
                <a:solidFill>
                  <a:prstClr val="black"/>
                </a:solidFill>
                <a:ea typeface="ＭＳ Ｐゴシック" pitchFamily="34" charset="-128"/>
              </a:rPr>
              <a:t>How the Graduation Performance System Works</a:t>
            </a:r>
          </a:p>
        </p:txBody>
      </p:sp>
      <p:graphicFrame>
        <p:nvGraphicFramePr>
          <p:cNvPr id="14" name="Diagram 13"/>
          <p:cNvGraphicFramePr/>
          <p:nvPr>
            <p:extLst>
              <p:ext uri="{D42A27DB-BD31-4B8C-83A1-F6EECF244321}">
                <p14:modId xmlns:p14="http://schemas.microsoft.com/office/powerpoint/2010/main" val="2655376598"/>
              </p:ext>
            </p:extLst>
          </p:nvPr>
        </p:nvGraphicFramePr>
        <p:xfrm>
          <a:off x="1981200" y="1667212"/>
          <a:ext cx="3543300" cy="281705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Rounded Rectangle 14"/>
          <p:cNvSpPr/>
          <p:nvPr/>
        </p:nvSpPr>
        <p:spPr>
          <a:xfrm>
            <a:off x="114300" y="2262188"/>
            <a:ext cx="1714500" cy="1760537"/>
          </a:xfrm>
          <a:prstGeom prst="round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b="1" dirty="0" smtClean="0">
                <a:solidFill>
                  <a:prstClr val="black"/>
                </a:solidFill>
              </a:rPr>
              <a:t>GPS </a:t>
            </a:r>
            <a:r>
              <a:rPr lang="en-US" b="1" dirty="0">
                <a:solidFill>
                  <a:prstClr val="black"/>
                </a:solidFill>
              </a:rPr>
              <a:t>Performance Outcomes &amp; Rubrics </a:t>
            </a:r>
          </a:p>
        </p:txBody>
      </p:sp>
      <p:sp>
        <p:nvSpPr>
          <p:cNvPr id="16" name="Rounded Rectangle 15"/>
          <p:cNvSpPr/>
          <p:nvPr/>
        </p:nvSpPr>
        <p:spPr>
          <a:xfrm>
            <a:off x="5567363" y="2332038"/>
            <a:ext cx="1714500" cy="1485900"/>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000" b="1" dirty="0">
                <a:solidFill>
                  <a:prstClr val="black"/>
                </a:solidFill>
              </a:rPr>
              <a:t>Portfolio of Student Work</a:t>
            </a:r>
          </a:p>
        </p:txBody>
      </p:sp>
      <p:sp>
        <p:nvSpPr>
          <p:cNvPr id="24" name="Rounded Rectangle 23"/>
          <p:cNvSpPr/>
          <p:nvPr/>
        </p:nvSpPr>
        <p:spPr>
          <a:xfrm>
            <a:off x="7353300" y="2341563"/>
            <a:ext cx="1714500" cy="1485900"/>
          </a:xfrm>
          <a:prstGeom prst="round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b="1" dirty="0">
                <a:solidFill>
                  <a:prstClr val="black"/>
                </a:solidFill>
              </a:rPr>
              <a:t>College Ready and Globally Competent Graduate</a:t>
            </a:r>
          </a:p>
        </p:txBody>
      </p:sp>
      <p:sp>
        <p:nvSpPr>
          <p:cNvPr id="25" name="Bent-Up Arrow 24"/>
          <p:cNvSpPr/>
          <p:nvPr/>
        </p:nvSpPr>
        <p:spPr>
          <a:xfrm>
            <a:off x="4800600" y="3817938"/>
            <a:ext cx="1828800" cy="371475"/>
          </a:xfrm>
          <a:prstGeom prst="bentUpArrow">
            <a:avLst/>
          </a:prstGeom>
          <a:solidFill>
            <a:schemeClr val="accent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6" name="Right Arrow 25"/>
          <p:cNvSpPr/>
          <p:nvPr/>
        </p:nvSpPr>
        <p:spPr>
          <a:xfrm>
            <a:off x="1719263" y="3074988"/>
            <a:ext cx="304800" cy="133350"/>
          </a:xfrm>
          <a:prstGeom prst="rightArrow">
            <a:avLst/>
          </a:prstGeom>
          <a:solidFill>
            <a:schemeClr val="accent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7" name="Right Arrow 26"/>
          <p:cNvSpPr/>
          <p:nvPr/>
        </p:nvSpPr>
        <p:spPr>
          <a:xfrm>
            <a:off x="7181850" y="3008313"/>
            <a:ext cx="304800" cy="133350"/>
          </a:xfrm>
          <a:prstGeom prst="rightArrow">
            <a:avLst/>
          </a:prstGeom>
          <a:solidFill>
            <a:schemeClr val="accent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8" name="Up Arrow Callout 27"/>
          <p:cNvSpPr/>
          <p:nvPr/>
        </p:nvSpPr>
        <p:spPr>
          <a:xfrm>
            <a:off x="2133600" y="4429125"/>
            <a:ext cx="3200400" cy="2193925"/>
          </a:xfrm>
          <a:prstGeom prst="upArrowCallout">
            <a:avLst>
              <a:gd name="adj1" fmla="val 25663"/>
              <a:gd name="adj2" fmla="val 26116"/>
              <a:gd name="adj3" fmla="val 15776"/>
              <a:gd name="adj4" fmla="val 72787"/>
            </a:avLst>
          </a:prstGeom>
          <a:solidFill>
            <a:schemeClr val="accent1">
              <a:lumMod val="20000"/>
              <a:lumOff val="80000"/>
            </a:schemeClr>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9" name="TextBox 28"/>
          <p:cNvSpPr txBox="1"/>
          <p:nvPr/>
        </p:nvSpPr>
        <p:spPr>
          <a:xfrm>
            <a:off x="2209800" y="5168900"/>
            <a:ext cx="3124200" cy="1384300"/>
          </a:xfrm>
          <a:prstGeom prst="rect">
            <a:avLst/>
          </a:prstGeom>
          <a:noFill/>
        </p:spPr>
        <p:txBody>
          <a:bodyPr>
            <a:spAutoFit/>
          </a:bodyPr>
          <a:lstStyle/>
          <a:p>
            <a:pPr fontAlgn="base">
              <a:spcBef>
                <a:spcPct val="0"/>
              </a:spcBef>
              <a:spcAft>
                <a:spcPct val="0"/>
              </a:spcAft>
              <a:defRPr/>
            </a:pPr>
            <a:r>
              <a:rPr lang="en-US" sz="1400" dirty="0">
                <a:solidFill>
                  <a:prstClr val="black"/>
                </a:solidFill>
                <a:latin typeface="Arial" charset="0"/>
                <a:ea typeface="ＭＳ Ｐゴシック" pitchFamily="34" charset="-128"/>
              </a:rPr>
              <a:t>This is a continuous cycle that: </a:t>
            </a:r>
          </a:p>
          <a:p>
            <a:pPr marL="285750" indent="-285750" fontAlgn="base">
              <a:spcBef>
                <a:spcPct val="0"/>
              </a:spcBef>
              <a:spcAft>
                <a:spcPct val="0"/>
              </a:spcAft>
              <a:buFont typeface="Arial" pitchFamily="34" charset="0"/>
              <a:buChar char="•"/>
              <a:defRPr/>
            </a:pPr>
            <a:r>
              <a:rPr lang="en-US" sz="1400" dirty="0">
                <a:solidFill>
                  <a:prstClr val="black"/>
                </a:solidFill>
                <a:latin typeface="Arial" charset="0"/>
                <a:ea typeface="ＭＳ Ｐゴシック" pitchFamily="34" charset="-128"/>
              </a:rPr>
              <a:t>repeats across the curriculum</a:t>
            </a:r>
          </a:p>
          <a:p>
            <a:pPr marL="285750" indent="-285750" fontAlgn="base">
              <a:spcBef>
                <a:spcPct val="0"/>
              </a:spcBef>
              <a:spcAft>
                <a:spcPct val="0"/>
              </a:spcAft>
              <a:buFont typeface="Arial" pitchFamily="34" charset="0"/>
              <a:buChar char="•"/>
              <a:defRPr/>
            </a:pPr>
            <a:r>
              <a:rPr lang="en-US" sz="1400" dirty="0">
                <a:solidFill>
                  <a:prstClr val="black"/>
                </a:solidFill>
                <a:latin typeface="Arial" charset="0"/>
                <a:ea typeface="ＭＳ Ｐゴシック" pitchFamily="34" charset="-128"/>
              </a:rPr>
              <a:t>happens in school and in out-of-school time</a:t>
            </a:r>
          </a:p>
          <a:p>
            <a:pPr marL="285750" indent="-285750" fontAlgn="base">
              <a:spcBef>
                <a:spcPct val="0"/>
              </a:spcBef>
              <a:spcAft>
                <a:spcPct val="0"/>
              </a:spcAft>
              <a:buFont typeface="Arial" pitchFamily="34" charset="0"/>
              <a:buChar char="•"/>
              <a:defRPr/>
            </a:pPr>
            <a:r>
              <a:rPr lang="en-US" sz="1400" dirty="0">
                <a:solidFill>
                  <a:prstClr val="black"/>
                </a:solidFill>
                <a:latin typeface="Arial" charset="0"/>
                <a:ea typeface="ＭＳ Ｐゴシック" pitchFamily="34" charset="-128"/>
              </a:rPr>
              <a:t>drives improvement among teachers and students</a:t>
            </a:r>
          </a:p>
        </p:txBody>
      </p:sp>
    </p:spTree>
    <p:extLst>
      <p:ext uri="{BB962C8B-B14F-4D97-AF65-F5344CB8AC3E}">
        <p14:creationId xmlns:p14="http://schemas.microsoft.com/office/powerpoint/2010/main" val="417944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p:cNvSpPr>
          <p:nvPr>
            <p:ph type="title"/>
          </p:nvPr>
        </p:nvSpPr>
        <p:spPr>
          <a:xfrm>
            <a:off x="389645" y="1673913"/>
            <a:ext cx="8355692" cy="2510873"/>
          </a:xfrm>
          <a:prstGeom prst="rect">
            <a:avLst/>
          </a:prstGeom>
        </p:spPr>
        <p:txBody>
          <a:bodyPr>
            <a:noAutofit/>
          </a:bodyPr>
          <a:lstStyle>
            <a:lvl1pPr>
              <a:defRPr sz="6600" b="1">
                <a:solidFill>
                  <a:srgbClr val="53779F">
                    <a:alpha val="93000"/>
                  </a:srgbClr>
                </a:solidFill>
                <a:uFill>
                  <a:solidFill>
                    <a:srgbClr val="53779F">
                      <a:alpha val="93000"/>
                    </a:srgbClr>
                  </a:solidFill>
                </a:uFill>
                <a:latin typeface="+mj-lt"/>
                <a:ea typeface="+mj-ea"/>
                <a:cs typeface="+mj-cs"/>
                <a:sym typeface="Helvetica Neue"/>
              </a:defRPr>
            </a:lvl1pPr>
          </a:lstStyle>
          <a:p>
            <a:pPr lvl="0">
              <a:defRPr sz="1800" b="0">
                <a:solidFill>
                  <a:srgbClr val="000000"/>
                </a:solidFill>
                <a:uFillTx/>
              </a:defRPr>
            </a:pPr>
            <a:r>
              <a:rPr sz="4800" dirty="0">
                <a:solidFill>
                  <a:schemeClr val="accent1">
                    <a:lumMod val="75000"/>
                  </a:schemeClr>
                </a:solidFill>
              </a:rPr>
              <a:t>How do you know your students are prepared to succeed in college, career, and life?</a:t>
            </a:r>
          </a:p>
        </p:txBody>
      </p:sp>
      <p:pic>
        <p:nvPicPr>
          <p:cNvPr id="170" name="image1.jpg"/>
          <p:cNvPicPr/>
          <p:nvPr/>
        </p:nvPicPr>
        <p:blipFill>
          <a:blip r:embed="rId3">
            <a:extLst/>
          </a:blip>
          <a:stretch>
            <a:fillRect/>
          </a:stretch>
        </p:blipFill>
        <p:spPr>
          <a:xfrm>
            <a:off x="6774479" y="6420656"/>
            <a:ext cx="2321719" cy="402588"/>
          </a:xfrm>
          <a:prstGeom prst="rect">
            <a:avLst/>
          </a:prstGeom>
          <a:ln w="12700">
            <a:round/>
          </a:ln>
        </p:spPr>
      </p:pic>
    </p:spTree>
    <p:extLst>
      <p:ext uri="{BB962C8B-B14F-4D97-AF65-F5344CB8AC3E}">
        <p14:creationId xmlns:p14="http://schemas.microsoft.com/office/powerpoint/2010/main" val="1247496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03.png" descr="Pathway Performance Assessment System.png"/>
          <p:cNvPicPr/>
          <p:nvPr/>
        </p:nvPicPr>
        <p:blipFill>
          <a:blip r:embed="rId2"/>
          <a:srcRect l="12579" t="19964" r="14823" b="7664"/>
          <a:stretch>
            <a:fillRect/>
          </a:stretch>
        </p:blipFill>
        <p:spPr>
          <a:xfrm>
            <a:off x="108556" y="1354820"/>
            <a:ext cx="8717085" cy="5030228"/>
          </a:xfrm>
          <a:prstGeom prst="rect">
            <a:avLst/>
          </a:prstGeom>
          <a:ln/>
        </p:spPr>
      </p:pic>
      <p:pic>
        <p:nvPicPr>
          <p:cNvPr id="4" name="Picture 3" descr="connect 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7031" y="286876"/>
            <a:ext cx="3969938" cy="856436"/>
          </a:xfrm>
          <a:prstGeom prst="rect">
            <a:avLst/>
          </a:prstGeom>
        </p:spPr>
      </p:pic>
    </p:spTree>
    <p:extLst>
      <p:ext uri="{BB962C8B-B14F-4D97-AF65-F5344CB8AC3E}">
        <p14:creationId xmlns:p14="http://schemas.microsoft.com/office/powerpoint/2010/main" val="2235253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414"/>
          <p:cNvSpPr/>
          <p:nvPr/>
        </p:nvSpPr>
        <p:spPr>
          <a:xfrm>
            <a:off x="544711" y="357188"/>
            <a:ext cx="8063508" cy="5652492"/>
          </a:xfrm>
          <a:prstGeom prst="rect">
            <a:avLst/>
          </a:prstGeom>
          <a:solidFill>
            <a:srgbClr val="FFFFFF"/>
          </a:solidFill>
          <a:ln w="25400">
            <a:solidFill>
              <a:srgbClr val="376092"/>
            </a:solidFill>
            <a:miter lim="400000"/>
          </a:ln>
        </p:spPr>
        <p:txBody>
          <a:bodyPr lIns="26788" tIns="26788" rIns="26788" bIns="26788"/>
          <a:lstStyle/>
          <a:p>
            <a:pPr defTabSz="580409">
              <a:buClr>
                <a:srgbClr val="000000"/>
              </a:buClr>
              <a:defRPr sz="5600">
                <a:solidFill>
                  <a:srgbClr val="FFFFFF"/>
                </a:solidFill>
                <a:effectLst>
                  <a:outerShdw blurRad="38100" dist="12700" dir="5400000" rotWithShape="0">
                    <a:srgbClr val="000000">
                      <a:alpha val="50000"/>
                    </a:srgbClr>
                  </a:outerShdw>
                </a:effectLst>
                <a:latin typeface="Calibri"/>
                <a:ea typeface="Calibri"/>
                <a:cs typeface="Calibri"/>
                <a:sym typeface="Calibri"/>
              </a:defRPr>
            </a:pPr>
            <a:endParaRPr/>
          </a:p>
        </p:txBody>
      </p:sp>
      <p:pic>
        <p:nvPicPr>
          <p:cNvPr id="638" name="Screen Shot 2014-04-01 at 2.55.43 PM.png"/>
          <p:cNvPicPr/>
          <p:nvPr/>
        </p:nvPicPr>
        <p:blipFill>
          <a:blip r:embed="rId2">
            <a:extLst/>
          </a:blip>
          <a:stretch>
            <a:fillRect/>
          </a:stretch>
        </p:blipFill>
        <p:spPr>
          <a:xfrm>
            <a:off x="838200" y="1473200"/>
            <a:ext cx="7277100" cy="4343400"/>
          </a:xfrm>
          <a:prstGeom prst="rect">
            <a:avLst/>
          </a:prstGeom>
          <a:ln w="6350">
            <a:solidFill/>
            <a:miter lim="400000"/>
          </a:ln>
        </p:spPr>
      </p:pic>
      <p:sp>
        <p:nvSpPr>
          <p:cNvPr id="13" name="Shape 416"/>
          <p:cNvSpPr/>
          <p:nvPr/>
        </p:nvSpPr>
        <p:spPr>
          <a:xfrm>
            <a:off x="199539" y="598224"/>
            <a:ext cx="5322094" cy="660797"/>
          </a:xfrm>
          <a:prstGeom prst="rect">
            <a:avLst/>
          </a:prstGeom>
          <a:solidFill>
            <a:srgbClr val="215968"/>
          </a:solidFill>
          <a:ln w="6350">
            <a:solidFill>
              <a:srgbClr val="215968"/>
            </a:solidFill>
            <a:miter lim="400000"/>
          </a:ln>
        </p:spPr>
        <p:txBody>
          <a:bodyPr lIns="26788" tIns="26788" rIns="26788" bIns="26788"/>
          <a:lstStyle/>
          <a:p>
            <a:pPr defTabSz="580409">
              <a:buClr>
                <a:srgbClr val="000000"/>
              </a:buClr>
              <a:defRPr sz="5600">
                <a:solidFill>
                  <a:srgbClr val="FFFFFF"/>
                </a:solidFill>
                <a:effectLst>
                  <a:outerShdw blurRad="38100" dist="12700" dir="5400000" rotWithShape="0">
                    <a:srgbClr val="000000">
                      <a:alpha val="50000"/>
                    </a:srgbClr>
                  </a:outerShdw>
                </a:effectLst>
                <a:latin typeface="Calibri"/>
                <a:ea typeface="Calibri"/>
                <a:cs typeface="Calibri"/>
                <a:sym typeface="Calibri"/>
              </a:defRPr>
            </a:pPr>
            <a:endParaRPr/>
          </a:p>
        </p:txBody>
      </p:sp>
      <p:sp>
        <p:nvSpPr>
          <p:cNvPr id="14" name="Shape 417"/>
          <p:cNvSpPr/>
          <p:nvPr/>
        </p:nvSpPr>
        <p:spPr>
          <a:xfrm>
            <a:off x="5304234" y="598224"/>
            <a:ext cx="455414" cy="66079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215968"/>
          </a:solidFill>
          <a:ln w="6350">
            <a:solidFill>
              <a:srgbClr val="215968"/>
            </a:solidFill>
            <a:miter lim="400000"/>
          </a:ln>
        </p:spPr>
        <p:txBody>
          <a:bodyPr lIns="26788" tIns="26788" rIns="26788" bIns="26788"/>
          <a:lstStyle/>
          <a:p>
            <a:pPr defTabSz="580409">
              <a:buClr>
                <a:srgbClr val="000000"/>
              </a:buClr>
              <a:defRPr sz="5600">
                <a:solidFill>
                  <a:srgbClr val="FFFFFF"/>
                </a:solidFill>
                <a:effectLst>
                  <a:outerShdw blurRad="38100" dist="12700" dir="5400000" rotWithShape="0">
                    <a:srgbClr val="000000">
                      <a:alpha val="50000"/>
                    </a:srgbClr>
                  </a:outerShdw>
                </a:effectLst>
                <a:latin typeface="Calibri"/>
                <a:ea typeface="Calibri"/>
                <a:cs typeface="Calibri"/>
                <a:sym typeface="Calibri"/>
              </a:defRPr>
            </a:pPr>
            <a:endParaRPr/>
          </a:p>
        </p:txBody>
      </p:sp>
      <p:sp>
        <p:nvSpPr>
          <p:cNvPr id="15" name="Shape 418"/>
          <p:cNvSpPr/>
          <p:nvPr/>
        </p:nvSpPr>
        <p:spPr>
          <a:xfrm>
            <a:off x="624163" y="513392"/>
            <a:ext cx="4960342" cy="830461"/>
          </a:xfrm>
          <a:prstGeom prst="rect">
            <a:avLst/>
          </a:prstGeom>
          <a:noFill/>
          <a:ln w="12700">
            <a:miter lim="400000"/>
          </a:ln>
          <a:extLst>
            <a:ext uri="{C572A759-6A51-4108-AA02-DFA0A04FC94B}">
              <ma14:wrappingTextBoxFlag xmlns:ma14="http://schemas.microsoft.com/office/mac/drawingml/2011/main" val="1"/>
            </a:ext>
          </a:extLst>
        </p:spPr>
        <p:txBody>
          <a:bodyPr lIns="35717" tIns="35717" rIns="35717" bIns="35717" anchor="ctr"/>
          <a:lstStyle>
            <a:lvl1pPr>
              <a:defRPr sz="3400" b="1">
                <a:solidFill>
                  <a:srgbClr val="FFFFFF"/>
                </a:solidFill>
                <a:latin typeface="+mj-lt"/>
                <a:ea typeface="+mj-ea"/>
                <a:cs typeface="+mj-cs"/>
                <a:sym typeface="Helvetica Neue"/>
              </a:defRPr>
            </a:lvl1pPr>
          </a:lstStyle>
          <a:p>
            <a:pPr lvl="0">
              <a:defRPr sz="1800" b="0">
                <a:solidFill>
                  <a:srgbClr val="000000"/>
                </a:solidFill>
              </a:defRPr>
            </a:pPr>
            <a:r>
              <a:rPr lang="en-US" sz="2400" dirty="0" smtClean="0">
                <a:solidFill>
                  <a:srgbClr val="F2F2F2"/>
                </a:solidFill>
              </a:rPr>
              <a:t>Rubrics</a:t>
            </a:r>
            <a:endParaRPr sz="2400" dirty="0">
              <a:solidFill>
                <a:srgbClr val="F2F2F2"/>
              </a:solidFill>
            </a:endParaRPr>
          </a:p>
        </p:txBody>
      </p:sp>
      <p:pic>
        <p:nvPicPr>
          <p:cNvPr id="16" name="image1.jpg"/>
          <p:cNvPicPr/>
          <p:nvPr/>
        </p:nvPicPr>
        <p:blipFill>
          <a:blip r:embed="rId3">
            <a:extLst/>
          </a:blip>
          <a:stretch>
            <a:fillRect/>
          </a:stretch>
        </p:blipFill>
        <p:spPr>
          <a:xfrm>
            <a:off x="6774479" y="6420656"/>
            <a:ext cx="2321719" cy="402588"/>
          </a:xfrm>
          <a:prstGeom prst="rect">
            <a:avLst/>
          </a:prstGeom>
          <a:ln w="12700">
            <a:round/>
          </a:ln>
        </p:spPr>
      </p:pic>
    </p:spTree>
    <p:extLst>
      <p:ext uri="{BB962C8B-B14F-4D97-AF65-F5344CB8AC3E}">
        <p14:creationId xmlns:p14="http://schemas.microsoft.com/office/powerpoint/2010/main" val="376675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fill="hold"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414"/>
          <p:cNvSpPr/>
          <p:nvPr/>
        </p:nvSpPr>
        <p:spPr>
          <a:xfrm>
            <a:off x="544711" y="357188"/>
            <a:ext cx="8063508" cy="5652492"/>
          </a:xfrm>
          <a:prstGeom prst="rect">
            <a:avLst/>
          </a:prstGeom>
          <a:solidFill>
            <a:srgbClr val="FFFFFF"/>
          </a:solidFill>
          <a:ln w="25400">
            <a:solidFill>
              <a:srgbClr val="376092"/>
            </a:solidFill>
            <a:miter lim="400000"/>
          </a:ln>
        </p:spPr>
        <p:txBody>
          <a:bodyPr lIns="26788" tIns="26788" rIns="26788" bIns="26788"/>
          <a:lstStyle/>
          <a:p>
            <a:pPr defTabSz="580409">
              <a:buClr>
                <a:srgbClr val="000000"/>
              </a:buClr>
              <a:defRPr sz="5600">
                <a:solidFill>
                  <a:srgbClr val="FFFFFF"/>
                </a:solidFill>
                <a:effectLst>
                  <a:outerShdw blurRad="38100" dist="12700" dir="5400000" rotWithShape="0">
                    <a:srgbClr val="000000">
                      <a:alpha val="50000"/>
                    </a:srgbClr>
                  </a:outerShdw>
                </a:effectLst>
                <a:latin typeface="Calibri"/>
                <a:ea typeface="Calibri"/>
                <a:cs typeface="Calibri"/>
                <a:sym typeface="Calibri"/>
              </a:defRPr>
            </a:pPr>
            <a:endParaRPr/>
          </a:p>
        </p:txBody>
      </p:sp>
      <p:sp>
        <p:nvSpPr>
          <p:cNvPr id="471" name="Shape 471"/>
          <p:cNvSpPr>
            <a:spLocks noGrp="1"/>
          </p:cNvSpPr>
          <p:nvPr>
            <p:ph type="title"/>
          </p:nvPr>
        </p:nvSpPr>
        <p:spPr>
          <a:xfrm>
            <a:off x="651867" y="1000125"/>
            <a:ext cx="2643188" cy="535781"/>
          </a:xfrm>
          <a:prstGeom prst="rect">
            <a:avLst/>
          </a:prstGeom>
        </p:spPr>
        <p:txBody>
          <a:bodyPr/>
          <a:lstStyle>
            <a:lvl1pPr>
              <a:defRPr sz="3600"/>
            </a:lvl1pPr>
          </a:lstStyle>
          <a:p>
            <a:pPr lvl="0">
              <a:defRPr sz="1800" b="0">
                <a:solidFill>
                  <a:srgbClr val="000000"/>
                </a:solidFill>
                <a:uFillTx/>
              </a:defRPr>
            </a:pPr>
            <a:r>
              <a:rPr sz="2500" b="1">
                <a:solidFill>
                  <a:srgbClr val="FFFFFF"/>
                </a:solidFill>
                <a:uFill>
                  <a:solidFill>
                    <a:srgbClr val="FFFFFF"/>
                  </a:solidFill>
                </a:uFill>
              </a:rPr>
              <a:t>SCALE rubric </a:t>
            </a:r>
          </a:p>
        </p:txBody>
      </p:sp>
      <p:grpSp>
        <p:nvGrpSpPr>
          <p:cNvPr id="474" name="Group 474"/>
          <p:cNvGrpSpPr/>
          <p:nvPr/>
        </p:nvGrpSpPr>
        <p:grpSpPr>
          <a:xfrm rot="572618">
            <a:off x="2930511" y="2140461"/>
            <a:ext cx="5715001" cy="3707126"/>
            <a:chOff x="-215900" y="-139700"/>
            <a:chExt cx="8128000" cy="5272355"/>
          </a:xfrm>
        </p:grpSpPr>
        <p:pic>
          <p:nvPicPr>
            <p:cNvPr id="473" name="droppedImage.png"/>
            <p:cNvPicPr/>
            <p:nvPr/>
          </p:nvPicPr>
          <p:blipFill>
            <a:blip r:embed="rId2">
              <a:extLst/>
            </a:blip>
            <a:stretch>
              <a:fillRect/>
            </a:stretch>
          </p:blipFill>
          <p:spPr>
            <a:xfrm>
              <a:off x="0" y="0"/>
              <a:ext cx="7696200" cy="4713556"/>
            </a:xfrm>
            <a:prstGeom prst="rect">
              <a:avLst/>
            </a:prstGeom>
            <a:ln>
              <a:noFill/>
            </a:ln>
            <a:effectLst/>
          </p:spPr>
        </p:pic>
        <p:pic>
          <p:nvPicPr>
            <p:cNvPr id="472" name="Picture 471"/>
            <p:cNvPicPr/>
            <p:nvPr/>
          </p:nvPicPr>
          <p:blipFill>
            <a:blip r:embed="rId3">
              <a:extLst/>
            </a:blip>
            <a:stretch>
              <a:fillRect/>
            </a:stretch>
          </p:blipFill>
          <p:spPr>
            <a:xfrm>
              <a:off x="-215900" y="-139700"/>
              <a:ext cx="8128000" cy="5272356"/>
            </a:xfrm>
            <a:prstGeom prst="rect">
              <a:avLst/>
            </a:prstGeom>
            <a:effectLst/>
          </p:spPr>
        </p:pic>
      </p:grpSp>
      <p:grpSp>
        <p:nvGrpSpPr>
          <p:cNvPr id="477" name="Group 477"/>
          <p:cNvGrpSpPr/>
          <p:nvPr/>
        </p:nvGrpSpPr>
        <p:grpSpPr>
          <a:xfrm>
            <a:off x="839391" y="1943208"/>
            <a:ext cx="5581055" cy="3798582"/>
            <a:chOff x="-215899" y="-139700"/>
            <a:chExt cx="7937500" cy="5402427"/>
          </a:xfrm>
        </p:grpSpPr>
        <p:pic>
          <p:nvPicPr>
            <p:cNvPr id="476" name="droppedImage.png"/>
            <p:cNvPicPr/>
            <p:nvPr/>
          </p:nvPicPr>
          <p:blipFill>
            <a:blip r:embed="rId4">
              <a:extLst/>
            </a:blip>
            <a:stretch>
              <a:fillRect/>
            </a:stretch>
          </p:blipFill>
          <p:spPr>
            <a:xfrm>
              <a:off x="0" y="0"/>
              <a:ext cx="7505701" cy="4843628"/>
            </a:xfrm>
            <a:prstGeom prst="rect">
              <a:avLst/>
            </a:prstGeom>
            <a:ln>
              <a:noFill/>
            </a:ln>
            <a:effectLst/>
          </p:spPr>
        </p:pic>
        <p:pic>
          <p:nvPicPr>
            <p:cNvPr id="475" name="Picture 474"/>
            <p:cNvPicPr/>
            <p:nvPr/>
          </p:nvPicPr>
          <p:blipFill>
            <a:blip r:embed="rId5">
              <a:extLst/>
            </a:blip>
            <a:stretch>
              <a:fillRect/>
            </a:stretch>
          </p:blipFill>
          <p:spPr>
            <a:xfrm>
              <a:off x="-215900" y="-139700"/>
              <a:ext cx="7937501" cy="5402428"/>
            </a:xfrm>
            <a:prstGeom prst="rect">
              <a:avLst/>
            </a:prstGeom>
            <a:effectLst/>
          </p:spPr>
        </p:pic>
      </p:grpSp>
      <p:sp>
        <p:nvSpPr>
          <p:cNvPr id="11" name="Shape 416"/>
          <p:cNvSpPr/>
          <p:nvPr/>
        </p:nvSpPr>
        <p:spPr>
          <a:xfrm>
            <a:off x="199539" y="598224"/>
            <a:ext cx="5322094" cy="660797"/>
          </a:xfrm>
          <a:prstGeom prst="rect">
            <a:avLst/>
          </a:prstGeom>
          <a:solidFill>
            <a:srgbClr val="215968"/>
          </a:solidFill>
          <a:ln w="6350">
            <a:solidFill>
              <a:srgbClr val="215968"/>
            </a:solidFill>
            <a:miter lim="400000"/>
          </a:ln>
        </p:spPr>
        <p:txBody>
          <a:bodyPr lIns="26788" tIns="26788" rIns="26788" bIns="26788"/>
          <a:lstStyle/>
          <a:p>
            <a:pPr defTabSz="580409">
              <a:buClr>
                <a:srgbClr val="000000"/>
              </a:buClr>
              <a:defRPr sz="5600">
                <a:solidFill>
                  <a:srgbClr val="FFFFFF"/>
                </a:solidFill>
                <a:effectLst>
                  <a:outerShdw blurRad="38100" dist="12700" dir="5400000" rotWithShape="0">
                    <a:srgbClr val="000000">
                      <a:alpha val="50000"/>
                    </a:srgbClr>
                  </a:outerShdw>
                </a:effectLst>
                <a:latin typeface="Calibri"/>
                <a:ea typeface="Calibri"/>
                <a:cs typeface="Calibri"/>
                <a:sym typeface="Calibri"/>
              </a:defRPr>
            </a:pPr>
            <a:endParaRPr/>
          </a:p>
        </p:txBody>
      </p:sp>
      <p:sp>
        <p:nvSpPr>
          <p:cNvPr id="12" name="Shape 417"/>
          <p:cNvSpPr/>
          <p:nvPr/>
        </p:nvSpPr>
        <p:spPr>
          <a:xfrm>
            <a:off x="5304234" y="598224"/>
            <a:ext cx="455414" cy="66079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215968"/>
          </a:solidFill>
          <a:ln w="6350">
            <a:solidFill>
              <a:srgbClr val="215968"/>
            </a:solidFill>
            <a:miter lim="400000"/>
          </a:ln>
        </p:spPr>
        <p:txBody>
          <a:bodyPr lIns="26788" tIns="26788" rIns="26788" bIns="26788"/>
          <a:lstStyle/>
          <a:p>
            <a:pPr defTabSz="580409">
              <a:buClr>
                <a:srgbClr val="000000"/>
              </a:buClr>
              <a:defRPr sz="5600">
                <a:solidFill>
                  <a:srgbClr val="FFFFFF"/>
                </a:solidFill>
                <a:effectLst>
                  <a:outerShdw blurRad="38100" dist="12700" dir="5400000" rotWithShape="0">
                    <a:srgbClr val="000000">
                      <a:alpha val="50000"/>
                    </a:srgbClr>
                  </a:outerShdw>
                </a:effectLst>
                <a:latin typeface="Calibri"/>
                <a:ea typeface="Calibri"/>
                <a:cs typeface="Calibri"/>
                <a:sym typeface="Calibri"/>
              </a:defRPr>
            </a:pPr>
            <a:endParaRPr/>
          </a:p>
        </p:txBody>
      </p:sp>
      <p:sp>
        <p:nvSpPr>
          <p:cNvPr id="13" name="Shape 418"/>
          <p:cNvSpPr/>
          <p:nvPr/>
        </p:nvSpPr>
        <p:spPr>
          <a:xfrm>
            <a:off x="624163" y="513392"/>
            <a:ext cx="4960342" cy="830461"/>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lstStyle>
            <a:lvl1pPr>
              <a:defRPr sz="3400" b="1">
                <a:solidFill>
                  <a:srgbClr val="FFFFFF"/>
                </a:solidFill>
                <a:latin typeface="+mj-lt"/>
                <a:ea typeface="+mj-ea"/>
                <a:cs typeface="+mj-cs"/>
                <a:sym typeface="Helvetica Neue"/>
              </a:defRPr>
            </a:lvl1pPr>
          </a:lstStyle>
          <a:p>
            <a:pPr lvl="0">
              <a:defRPr sz="1800" b="0">
                <a:solidFill>
                  <a:srgbClr val="000000"/>
                </a:solidFill>
              </a:defRPr>
            </a:pPr>
            <a:r>
              <a:rPr lang="en-US" sz="2400" dirty="0" smtClean="0">
                <a:solidFill>
                  <a:srgbClr val="F2F2F2"/>
                </a:solidFill>
              </a:rPr>
              <a:t>Performance Task Design Rubric</a:t>
            </a:r>
            <a:endParaRPr sz="2400" dirty="0">
              <a:solidFill>
                <a:srgbClr val="F2F2F2"/>
              </a:solidFill>
            </a:endParaRPr>
          </a:p>
        </p:txBody>
      </p:sp>
      <p:sp>
        <p:nvSpPr>
          <p:cNvPr id="2" name="TextBox 1"/>
          <p:cNvSpPr txBox="1"/>
          <p:nvPr/>
        </p:nvSpPr>
        <p:spPr>
          <a:xfrm>
            <a:off x="2662741" y="1535906"/>
            <a:ext cx="4805515" cy="369332"/>
          </a:xfrm>
          <a:prstGeom prst="rect">
            <a:avLst/>
          </a:prstGeom>
          <a:noFill/>
        </p:spPr>
        <p:txBody>
          <a:bodyPr wrap="square" rtlCol="0">
            <a:spAutoFit/>
          </a:bodyPr>
          <a:lstStyle/>
          <a:p>
            <a:endParaRPr lang="en-US" dirty="0"/>
          </a:p>
        </p:txBody>
      </p:sp>
      <p:sp>
        <p:nvSpPr>
          <p:cNvPr id="4" name="Rectangle 3"/>
          <p:cNvSpPr/>
          <p:nvPr/>
        </p:nvSpPr>
        <p:spPr>
          <a:xfrm rot="20820000">
            <a:off x="2026915" y="1868651"/>
            <a:ext cx="4309032" cy="2677656"/>
          </a:xfrm>
          <a:prstGeom prst="rect">
            <a:avLst/>
          </a:prstGeom>
          <a:solidFill>
            <a:schemeClr val="accent1">
              <a:lumMod val="20000"/>
              <a:lumOff val="80000"/>
            </a:schemeClr>
          </a:solidFill>
          <a:ln>
            <a:solidFill>
              <a:schemeClr val="accent1">
                <a:lumMod val="75000"/>
              </a:schemeClr>
            </a:solidFill>
          </a:ln>
        </p:spPr>
        <p:txBody>
          <a:bodyPr wrap="square">
            <a:spAutoFit/>
          </a:bodyPr>
          <a:lstStyle/>
          <a:p>
            <a:r>
              <a:rPr lang="en-US" sz="1400" b="1" dirty="0" smtClean="0"/>
              <a:t>Criteria</a:t>
            </a:r>
          </a:p>
          <a:p>
            <a:pPr marL="342900" indent="-342900">
              <a:buAutoNum type="arabicPeriod"/>
            </a:pPr>
            <a:endParaRPr lang="en-US" sz="1400" b="1" dirty="0"/>
          </a:p>
          <a:p>
            <a:pPr marL="342900" indent="-342900">
              <a:buAutoNum type="arabicPeriod"/>
            </a:pPr>
            <a:r>
              <a:rPr lang="en-US" sz="1400" b="1" dirty="0" smtClean="0"/>
              <a:t>Clear and worthwhile performance outcomes </a:t>
            </a:r>
          </a:p>
          <a:p>
            <a:pPr marL="342900" indent="-342900">
              <a:buAutoNum type="arabicPeriod"/>
            </a:pPr>
            <a:r>
              <a:rPr lang="en-US" sz="1400" b="1" dirty="0" smtClean="0"/>
              <a:t>Performance Assessment: Focus, Clarity, and Coherence </a:t>
            </a:r>
          </a:p>
          <a:p>
            <a:pPr marL="342900" indent="-342900">
              <a:buAutoNum type="arabicPeriod"/>
            </a:pPr>
            <a:r>
              <a:rPr lang="en-US" sz="1400" b="1" dirty="0" smtClean="0"/>
              <a:t>Student Engagement: Relevance and Authenticity </a:t>
            </a:r>
          </a:p>
          <a:p>
            <a:pPr marL="342900" indent="-342900">
              <a:buAutoNum type="arabicPeriod"/>
            </a:pPr>
            <a:r>
              <a:rPr lang="en-US" sz="1400" b="1" dirty="0" smtClean="0"/>
              <a:t>Student Engagement: Choice and Decision Making</a:t>
            </a:r>
            <a:endParaRPr lang="en-US" sz="1400" dirty="0" smtClean="0">
              <a:effectLst/>
            </a:endParaRPr>
          </a:p>
          <a:p>
            <a:pPr marL="342900" indent="-342900">
              <a:buAutoNum type="arabicPeriod"/>
            </a:pPr>
            <a:r>
              <a:rPr lang="en-US" sz="1400" b="1" dirty="0" smtClean="0"/>
              <a:t>Student Engagement: Accessibility </a:t>
            </a:r>
            <a:r>
              <a:rPr lang="en-US" sz="1400" b="1" dirty="0" err="1" smtClean="0">
                <a:solidFill>
                  <a:srgbClr val="DCE6F2"/>
                </a:solidFill>
              </a:rPr>
              <a:t>xxxxxxxxxxxxxxxxx</a:t>
            </a:r>
            <a:endParaRPr lang="en-US" sz="1400" dirty="0" smtClean="0">
              <a:solidFill>
                <a:srgbClr val="DCE6F2"/>
              </a:solidFill>
              <a:effectLst/>
            </a:endParaRPr>
          </a:p>
          <a:p>
            <a:pPr marL="342900" indent="-342900">
              <a:buAutoNum type="arabicPeriod"/>
            </a:pPr>
            <a:r>
              <a:rPr lang="en-US" sz="1200" b="1" i="1" dirty="0" smtClean="0"/>
              <a:t>Curriculum Connected</a:t>
            </a:r>
          </a:p>
          <a:p>
            <a:pPr marL="342900" indent="-342900">
              <a:buAutoNum type="arabicPeriod"/>
            </a:pPr>
            <a:r>
              <a:rPr lang="en-US" sz="1200" b="1" i="1" dirty="0" smtClean="0"/>
              <a:t>Opportunities for Self-Assessment, Peer and Teacher Feedback</a:t>
            </a:r>
            <a:endParaRPr lang="en-US" sz="1200" i="1" dirty="0"/>
          </a:p>
        </p:txBody>
      </p:sp>
      <p:pic>
        <p:nvPicPr>
          <p:cNvPr id="17" name="image1.jpg"/>
          <p:cNvPicPr/>
          <p:nvPr/>
        </p:nvPicPr>
        <p:blipFill>
          <a:blip r:embed="rId6">
            <a:extLst/>
          </a:blip>
          <a:stretch>
            <a:fillRect/>
          </a:stretch>
        </p:blipFill>
        <p:spPr>
          <a:xfrm>
            <a:off x="6774479" y="6420656"/>
            <a:ext cx="2321719" cy="402588"/>
          </a:xfrm>
          <a:prstGeom prst="rect">
            <a:avLst/>
          </a:prstGeom>
          <a:ln w="12700">
            <a:round/>
          </a:ln>
        </p:spPr>
      </p:pic>
    </p:spTree>
    <p:extLst>
      <p:ext uri="{BB962C8B-B14F-4D97-AF65-F5344CB8AC3E}">
        <p14:creationId xmlns:p14="http://schemas.microsoft.com/office/powerpoint/2010/main" val="577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6258" y="463349"/>
            <a:ext cx="7959251" cy="6229476"/>
          </a:xfrm>
        </p:spPr>
        <p:txBody>
          <a:bodyPr>
            <a:noAutofit/>
          </a:bodyPr>
          <a:lstStyle/>
          <a:p>
            <a:pPr algn="l"/>
            <a:r>
              <a:rPr lang="en-US" sz="2400" dirty="0" smtClean="0">
                <a:solidFill>
                  <a:schemeClr val="bg2">
                    <a:lumMod val="25000"/>
                  </a:schemeClr>
                </a:solidFill>
              </a:rPr>
              <a:t>Other resources:</a:t>
            </a:r>
          </a:p>
          <a:p>
            <a:pPr algn="l"/>
            <a:r>
              <a:rPr lang="en-US" sz="2400" dirty="0" smtClean="0">
                <a:solidFill>
                  <a:schemeClr val="bg2">
                    <a:lumMod val="25000"/>
                  </a:schemeClr>
                </a:solidFill>
                <a:hlinkClick r:id="rId2"/>
              </a:rPr>
              <a:t>William and Flora Hewlett Foundation</a:t>
            </a:r>
            <a:r>
              <a:rPr lang="en-US" sz="2400" dirty="0" smtClean="0">
                <a:solidFill>
                  <a:schemeClr val="bg2">
                    <a:lumMod val="25000"/>
                  </a:schemeClr>
                </a:solidFill>
              </a:rPr>
              <a:t> on Deeper Learning</a:t>
            </a:r>
          </a:p>
          <a:p>
            <a:pPr algn="l"/>
            <a:endParaRPr lang="en-US" sz="2400" dirty="0" smtClean="0">
              <a:solidFill>
                <a:schemeClr val="bg2">
                  <a:lumMod val="25000"/>
                </a:schemeClr>
              </a:solidFill>
            </a:endParaRPr>
          </a:p>
          <a:p>
            <a:pPr algn="l"/>
            <a:r>
              <a:rPr lang="en-US" sz="2400" dirty="0" smtClean="0">
                <a:solidFill>
                  <a:schemeClr val="bg2">
                    <a:lumMod val="25000"/>
                  </a:schemeClr>
                </a:solidFill>
              </a:rPr>
              <a:t>Teaching Channel has produced a </a:t>
            </a:r>
            <a:r>
              <a:rPr lang="en-US" sz="2400" dirty="0" smtClean="0">
                <a:solidFill>
                  <a:schemeClr val="bg2">
                    <a:lumMod val="25000"/>
                  </a:schemeClr>
                </a:solidFill>
                <a:hlinkClick r:id="rId3"/>
              </a:rPr>
              <a:t>Deeper Learning Video Series</a:t>
            </a:r>
            <a:r>
              <a:rPr lang="en-US" sz="2400" dirty="0" smtClean="0">
                <a:solidFill>
                  <a:schemeClr val="bg2">
                    <a:lumMod val="25000"/>
                  </a:schemeClr>
                </a:solidFill>
              </a:rPr>
              <a:t> that provides a glimpse of Deeper Learning practices across the ten member organizations that comprise the Deeper Learning Community of Practice.</a:t>
            </a:r>
          </a:p>
          <a:p>
            <a:pPr algn="l"/>
            <a:endParaRPr lang="en-US" sz="2400" dirty="0" smtClean="0">
              <a:solidFill>
                <a:schemeClr val="bg2">
                  <a:lumMod val="25000"/>
                </a:schemeClr>
              </a:solidFill>
            </a:endParaRPr>
          </a:p>
          <a:p>
            <a:pPr algn="l"/>
            <a:r>
              <a:rPr lang="en-US" sz="2400" dirty="0" smtClean="0">
                <a:solidFill>
                  <a:schemeClr val="bg2">
                    <a:lumMod val="25000"/>
                  </a:schemeClr>
                </a:solidFill>
              </a:rPr>
              <a:t>Deeper Learning Student Assessment Initiative</a:t>
            </a:r>
            <a:endParaRPr lang="en-US" sz="2400" dirty="0">
              <a:solidFill>
                <a:schemeClr val="bg2">
                  <a:lumMod val="25000"/>
                </a:schemeClr>
              </a:solidFill>
            </a:endParaRPr>
          </a:p>
          <a:p>
            <a:pPr algn="l"/>
            <a:r>
              <a:rPr lang="en-US" sz="2400" dirty="0">
                <a:hlinkClick r:id="rId4"/>
              </a:rPr>
              <a:t>Envision Education</a:t>
            </a:r>
            <a:endParaRPr lang="en-US" sz="2400" dirty="0"/>
          </a:p>
          <a:p>
            <a:pPr algn="l"/>
            <a:r>
              <a:rPr lang="en-US" sz="2400" dirty="0">
                <a:hlinkClick r:id="rId5"/>
              </a:rPr>
              <a:t>Asia Society</a:t>
            </a:r>
            <a:endParaRPr lang="en-US" sz="2400" dirty="0"/>
          </a:p>
          <a:p>
            <a:pPr algn="l"/>
            <a:r>
              <a:rPr lang="en-US" sz="2400" dirty="0">
                <a:hlinkClick r:id="rId6"/>
              </a:rPr>
              <a:t>ConnectEd</a:t>
            </a:r>
            <a:endParaRPr lang="en-US" sz="2400" dirty="0"/>
          </a:p>
          <a:p>
            <a:pPr algn="l"/>
            <a:r>
              <a:rPr lang="en-US" sz="2400" dirty="0">
                <a:hlinkClick r:id="rId7"/>
              </a:rPr>
              <a:t>New Tech Network</a:t>
            </a:r>
            <a:endParaRPr lang="en-US" sz="2400" dirty="0"/>
          </a:p>
          <a:p>
            <a:pPr algn="l"/>
            <a:r>
              <a:rPr lang="en-US" sz="2400" dirty="0" smtClean="0">
                <a:hlinkClick r:id="rId8"/>
              </a:rPr>
              <a:t>SCALE</a:t>
            </a:r>
            <a:endParaRPr lang="en-US" sz="2400" dirty="0">
              <a:solidFill>
                <a:schemeClr val="bg2">
                  <a:lumMod val="25000"/>
                </a:schemeClr>
              </a:solidFill>
            </a:endParaRPr>
          </a:p>
          <a:p>
            <a:pPr algn="l"/>
            <a:endParaRPr lang="en-US" sz="2400" dirty="0">
              <a:solidFill>
                <a:schemeClr val="bg2">
                  <a:lumMod val="25000"/>
                </a:schemeClr>
              </a:solidFill>
            </a:endParaRPr>
          </a:p>
          <a:p>
            <a:pPr algn="r"/>
            <a:r>
              <a:rPr lang="en-US" sz="2400" dirty="0" err="1" smtClean="0">
                <a:solidFill>
                  <a:schemeClr val="bg2">
                    <a:lumMod val="25000"/>
                  </a:schemeClr>
                </a:solidFill>
              </a:rPr>
              <a:t>rick</a:t>
            </a:r>
            <a:r>
              <a:rPr lang="en-US" sz="2400" dirty="0" err="1" smtClean="0">
                <a:solidFill>
                  <a:schemeClr val="bg2">
                    <a:lumMod val="25000"/>
                  </a:schemeClr>
                </a:solidFill>
              </a:rPr>
              <a:t>@envisionschools.org</a:t>
            </a:r>
            <a:endParaRPr lang="en-US" sz="2400" dirty="0">
              <a:solidFill>
                <a:schemeClr val="bg2">
                  <a:lumMod val="25000"/>
                </a:schemeClr>
              </a:solidFill>
            </a:endParaRPr>
          </a:p>
        </p:txBody>
      </p:sp>
    </p:spTree>
    <p:extLst>
      <p:ext uri="{BB962C8B-B14F-4D97-AF65-F5344CB8AC3E}">
        <p14:creationId xmlns:p14="http://schemas.microsoft.com/office/powerpoint/2010/main" val="1085667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974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p:nvPr/>
        </p:nvSpPr>
        <p:spPr>
          <a:xfrm>
            <a:off x="437555" y="357188"/>
            <a:ext cx="8063508" cy="5652492"/>
          </a:xfrm>
          <a:prstGeom prst="rect">
            <a:avLst/>
          </a:prstGeom>
          <a:solidFill>
            <a:srgbClr val="FFFFFF"/>
          </a:solidFill>
          <a:ln w="25400">
            <a:solidFill>
              <a:schemeClr val="accent1">
                <a:lumMod val="75000"/>
              </a:schemeClr>
            </a:solidFill>
            <a:miter lim="400000"/>
          </a:ln>
        </p:spPr>
        <p:txBody>
          <a:bodyPr lIns="26788" tIns="26788" rIns="26788" bIns="26788"/>
          <a:lstStyle/>
          <a:p>
            <a:pPr defTabSz="580409">
              <a:buClr>
                <a:srgbClr val="000000"/>
              </a:buClr>
              <a:defRPr sz="5600">
                <a:solidFill>
                  <a:srgbClr val="FFFFFF"/>
                </a:solidFill>
                <a:effectLst>
                  <a:outerShdw blurRad="38100" dist="12700" dir="5400000" rotWithShape="0">
                    <a:srgbClr val="000000">
                      <a:alpha val="50000"/>
                    </a:srgbClr>
                  </a:outerShdw>
                </a:effectLst>
                <a:latin typeface="Calibri"/>
                <a:ea typeface="Calibri"/>
                <a:cs typeface="Calibri"/>
                <a:sym typeface="Calibri"/>
              </a:defRPr>
            </a:pPr>
            <a:endParaRPr/>
          </a:p>
        </p:txBody>
      </p:sp>
      <p:pic>
        <p:nvPicPr>
          <p:cNvPr id="196" name="image1.jpg"/>
          <p:cNvPicPr/>
          <p:nvPr/>
        </p:nvPicPr>
        <p:blipFill>
          <a:blip r:embed="rId3">
            <a:extLst/>
          </a:blip>
          <a:stretch>
            <a:fillRect/>
          </a:stretch>
        </p:blipFill>
        <p:spPr>
          <a:xfrm>
            <a:off x="6500812" y="6219362"/>
            <a:ext cx="2321719" cy="402588"/>
          </a:xfrm>
          <a:prstGeom prst="rect">
            <a:avLst/>
          </a:prstGeom>
          <a:ln w="12700">
            <a:round/>
          </a:ln>
        </p:spPr>
      </p:pic>
      <p:sp>
        <p:nvSpPr>
          <p:cNvPr id="197" name="Shape 197"/>
          <p:cNvSpPr/>
          <p:nvPr/>
        </p:nvSpPr>
        <p:spPr>
          <a:xfrm>
            <a:off x="205383" y="955477"/>
            <a:ext cx="5322094" cy="660797"/>
          </a:xfrm>
          <a:prstGeom prst="rect">
            <a:avLst/>
          </a:prstGeom>
          <a:solidFill>
            <a:schemeClr val="accent5">
              <a:lumMod val="50000"/>
            </a:schemeClr>
          </a:solidFill>
          <a:ln w="6350">
            <a:solidFill>
              <a:schemeClr val="accent5">
                <a:lumMod val="50000"/>
              </a:schemeClr>
            </a:solidFill>
            <a:miter lim="400000"/>
          </a:ln>
        </p:spPr>
        <p:txBody>
          <a:bodyPr lIns="26788" tIns="26788" rIns="26788" bIns="26788"/>
          <a:lstStyle/>
          <a:p>
            <a:pPr defTabSz="580409">
              <a:buClr>
                <a:srgbClr val="000000"/>
              </a:buClr>
              <a:defRPr sz="5600">
                <a:solidFill>
                  <a:srgbClr val="FFFFFF"/>
                </a:solidFill>
                <a:effectLst>
                  <a:outerShdw blurRad="38100" dist="12700" dir="5400000" rotWithShape="0">
                    <a:srgbClr val="000000">
                      <a:alpha val="50000"/>
                    </a:srgbClr>
                  </a:outerShdw>
                </a:effectLst>
                <a:latin typeface="Calibri"/>
                <a:ea typeface="Calibri"/>
                <a:cs typeface="Calibri"/>
                <a:sym typeface="Calibri"/>
              </a:defRPr>
            </a:pPr>
            <a:endParaRPr/>
          </a:p>
        </p:txBody>
      </p:sp>
      <p:sp>
        <p:nvSpPr>
          <p:cNvPr id="198" name="Shape 198"/>
          <p:cNvSpPr/>
          <p:nvPr/>
        </p:nvSpPr>
        <p:spPr>
          <a:xfrm>
            <a:off x="5304234" y="955477"/>
            <a:ext cx="455414" cy="66079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215968"/>
          </a:solidFill>
          <a:ln w="6350">
            <a:solidFill>
              <a:srgbClr val="215968"/>
            </a:solidFill>
            <a:miter lim="400000"/>
          </a:ln>
        </p:spPr>
        <p:txBody>
          <a:bodyPr lIns="26788" tIns="26788" rIns="26788" bIns="26788"/>
          <a:lstStyle/>
          <a:p>
            <a:pPr defTabSz="580409">
              <a:buClr>
                <a:srgbClr val="000000"/>
              </a:buClr>
              <a:defRPr sz="5600">
                <a:solidFill>
                  <a:srgbClr val="FFFFFF"/>
                </a:solidFill>
                <a:effectLst>
                  <a:outerShdw blurRad="38100" dist="12700" dir="5400000" rotWithShape="0">
                    <a:srgbClr val="000000">
                      <a:alpha val="50000"/>
                    </a:srgbClr>
                  </a:outerShdw>
                </a:effectLst>
                <a:latin typeface="Calibri"/>
                <a:ea typeface="Calibri"/>
                <a:cs typeface="Calibri"/>
                <a:sym typeface="Calibri"/>
              </a:defRPr>
            </a:pPr>
            <a:endParaRPr/>
          </a:p>
        </p:txBody>
      </p:sp>
      <p:sp>
        <p:nvSpPr>
          <p:cNvPr id="199" name="Shape 199"/>
          <p:cNvSpPr/>
          <p:nvPr/>
        </p:nvSpPr>
        <p:spPr>
          <a:xfrm>
            <a:off x="741164" y="991195"/>
            <a:ext cx="3813018" cy="52322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marL="40639" marR="40639" algn="l" defTabSz="914400">
              <a:defRPr sz="4800" b="1">
                <a:solidFill>
                  <a:srgbClr val="FFFFFF"/>
                </a:solidFill>
                <a:uFill>
                  <a:solidFill>
                    <a:srgbClr val="FFFFFF"/>
                  </a:solidFill>
                </a:uFill>
                <a:latin typeface="+mj-lt"/>
                <a:ea typeface="+mj-ea"/>
                <a:cs typeface="+mj-cs"/>
                <a:sym typeface="Helvetica Neue"/>
              </a:defRPr>
            </a:lvl1pPr>
          </a:lstStyle>
          <a:p>
            <a:pPr lvl="0">
              <a:defRPr sz="1800" b="0">
                <a:solidFill>
                  <a:srgbClr val="000000"/>
                </a:solidFill>
                <a:uFillTx/>
              </a:defRPr>
            </a:pPr>
            <a:r>
              <a:rPr sz="3400" dirty="0">
                <a:solidFill>
                  <a:schemeClr val="bg1"/>
                </a:solidFill>
              </a:rPr>
              <a:t>An Envision Graduate </a:t>
            </a:r>
          </a:p>
        </p:txBody>
      </p:sp>
      <p:pic>
        <p:nvPicPr>
          <p:cNvPr id="200" name="20120417_Postcard_fronts_PRINT-2-filtered.jpg"/>
          <p:cNvPicPr/>
          <p:nvPr/>
        </p:nvPicPr>
        <p:blipFill>
          <a:blip r:embed="rId4">
            <a:alphaModFix amt="25000"/>
            <a:extLst/>
          </a:blip>
          <a:stretch>
            <a:fillRect/>
          </a:stretch>
        </p:blipFill>
        <p:spPr>
          <a:xfrm>
            <a:off x="2189167" y="2330522"/>
            <a:ext cx="4236038" cy="3884415"/>
          </a:xfrm>
          <a:prstGeom prst="rect">
            <a:avLst/>
          </a:prstGeom>
          <a:ln w="12700">
            <a:miter lim="400000"/>
          </a:ln>
        </p:spPr>
      </p:pic>
      <p:sp>
        <p:nvSpPr>
          <p:cNvPr id="201" name="Shape 201"/>
          <p:cNvSpPr/>
          <p:nvPr/>
        </p:nvSpPr>
        <p:spPr>
          <a:xfrm>
            <a:off x="924037" y="1769583"/>
            <a:ext cx="7263083" cy="764629"/>
          </a:xfrm>
          <a:prstGeom prst="rect">
            <a:avLst/>
          </a:prstGeom>
          <a:ln w="12700">
            <a:miter lim="400000"/>
          </a:ln>
          <a:extLst>
            <a:ext uri="{C572A759-6A51-4108-AA02-DFA0A04FC94B}">
              <ma14:wrappingTextBoxFlag xmlns:ma14="http://schemas.microsoft.com/office/mac/drawingml/2011/main" val="1"/>
            </a:ext>
          </a:extLst>
        </p:spPr>
        <p:txBody>
          <a:bodyPr wrap="square" lIns="35717" tIns="35717" rIns="35717" bIns="35717" anchor="ctr">
            <a:spAutoFit/>
          </a:bodyPr>
          <a:lstStyle/>
          <a:p>
            <a:pPr lvl="0">
              <a:defRPr sz="1800"/>
            </a:pPr>
            <a:r>
              <a:rPr sz="4200" b="1" dirty="0" smtClean="0">
                <a:solidFill>
                  <a:schemeClr val="accent1">
                    <a:lumMod val="75000"/>
                  </a:schemeClr>
                </a:solidFill>
                <a:latin typeface="+mj-lt"/>
                <a:ea typeface="+mj-ea"/>
                <a:cs typeface="+mj-cs"/>
                <a:sym typeface="Helvetica Neue"/>
              </a:rPr>
              <a:t>Knower</a:t>
            </a:r>
            <a:r>
              <a:rPr sz="4200" b="1" dirty="0">
                <a:solidFill>
                  <a:schemeClr val="accent1">
                    <a:lumMod val="75000"/>
                  </a:schemeClr>
                </a:solidFill>
                <a:latin typeface="+mj-lt"/>
                <a:ea typeface="+mj-ea"/>
                <a:cs typeface="+mj-cs"/>
                <a:sym typeface="Helvetica Neue"/>
              </a:rPr>
              <a:t>,</a:t>
            </a:r>
            <a:r>
              <a:rPr sz="4500" b="1" dirty="0">
                <a:solidFill>
                  <a:schemeClr val="accent1">
                    <a:lumMod val="75000"/>
                  </a:schemeClr>
                </a:solidFill>
                <a:latin typeface="+mj-lt"/>
                <a:ea typeface="+mj-ea"/>
                <a:cs typeface="+mj-cs"/>
                <a:sym typeface="Helvetica Neue"/>
              </a:rPr>
              <a:t> </a:t>
            </a:r>
            <a:r>
              <a:rPr sz="3400" dirty="0">
                <a:solidFill>
                  <a:schemeClr val="accent1">
                    <a:lumMod val="75000"/>
                  </a:schemeClr>
                </a:solidFill>
                <a:latin typeface="+mj-lt"/>
                <a:ea typeface="+mj-ea"/>
                <a:cs typeface="+mj-cs"/>
                <a:sym typeface="Helvetica Neue"/>
              </a:rPr>
              <a:t>a</a:t>
            </a:r>
            <a:r>
              <a:rPr sz="4500" b="1" dirty="0">
                <a:solidFill>
                  <a:schemeClr val="accent1">
                    <a:lumMod val="75000"/>
                  </a:schemeClr>
                </a:solidFill>
                <a:latin typeface="+mj-lt"/>
                <a:ea typeface="+mj-ea"/>
                <a:cs typeface="+mj-cs"/>
                <a:sym typeface="Helvetica Neue"/>
              </a:rPr>
              <a:t> </a:t>
            </a:r>
            <a:r>
              <a:rPr sz="4200" b="1" dirty="0">
                <a:solidFill>
                  <a:schemeClr val="accent1">
                    <a:lumMod val="75000"/>
                  </a:schemeClr>
                </a:solidFill>
                <a:latin typeface="+mj-lt"/>
                <a:ea typeface="+mj-ea"/>
                <a:cs typeface="+mj-cs"/>
                <a:sym typeface="Helvetica Neue"/>
              </a:rPr>
              <a:t>Doer</a:t>
            </a:r>
            <a:r>
              <a:rPr sz="4500" b="1" dirty="0">
                <a:solidFill>
                  <a:schemeClr val="accent1">
                    <a:lumMod val="75000"/>
                  </a:schemeClr>
                </a:solidFill>
                <a:latin typeface="+mj-lt"/>
                <a:ea typeface="+mj-ea"/>
                <a:cs typeface="+mj-cs"/>
                <a:sym typeface="Helvetica Neue"/>
              </a:rPr>
              <a:t>, </a:t>
            </a:r>
            <a:r>
              <a:rPr sz="3400" dirty="0">
                <a:solidFill>
                  <a:schemeClr val="accent1">
                    <a:lumMod val="75000"/>
                  </a:schemeClr>
                </a:solidFill>
                <a:latin typeface="+mj-lt"/>
                <a:ea typeface="+mj-ea"/>
                <a:cs typeface="+mj-cs"/>
                <a:sym typeface="Helvetica Neue"/>
              </a:rPr>
              <a:t>and a</a:t>
            </a:r>
            <a:r>
              <a:rPr sz="4500" b="1" dirty="0">
                <a:solidFill>
                  <a:schemeClr val="accent1">
                    <a:lumMod val="75000"/>
                  </a:schemeClr>
                </a:solidFill>
                <a:latin typeface="+mj-lt"/>
                <a:ea typeface="+mj-ea"/>
                <a:cs typeface="+mj-cs"/>
                <a:sym typeface="Helvetica Neue"/>
              </a:rPr>
              <a:t> </a:t>
            </a:r>
            <a:r>
              <a:rPr sz="4200" b="1" dirty="0">
                <a:solidFill>
                  <a:schemeClr val="accent1">
                    <a:lumMod val="75000"/>
                  </a:schemeClr>
                </a:solidFill>
                <a:latin typeface="+mj-lt"/>
                <a:ea typeface="+mj-ea"/>
                <a:cs typeface="+mj-cs"/>
                <a:sym typeface="Helvetica Neue"/>
              </a:rPr>
              <a:t>Reflecter.</a:t>
            </a:r>
            <a:r>
              <a:rPr sz="4500" b="1" dirty="0">
                <a:solidFill>
                  <a:schemeClr val="accent1">
                    <a:lumMod val="75000"/>
                  </a:schemeClr>
                </a:solidFill>
                <a:latin typeface="Candara"/>
                <a:ea typeface="Candara"/>
                <a:cs typeface="Candara"/>
                <a:sym typeface="Candara"/>
              </a:rPr>
              <a:t> </a:t>
            </a:r>
          </a:p>
        </p:txBody>
      </p:sp>
    </p:spTree>
    <p:extLst>
      <p:ext uri="{BB962C8B-B14F-4D97-AF65-F5344CB8AC3E}">
        <p14:creationId xmlns:p14="http://schemas.microsoft.com/office/powerpoint/2010/main" val="1498409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Shape 230"/>
          <p:cNvSpPr/>
          <p:nvPr/>
        </p:nvSpPr>
        <p:spPr>
          <a:xfrm>
            <a:off x="437555" y="357188"/>
            <a:ext cx="8063508" cy="5652492"/>
          </a:xfrm>
          <a:prstGeom prst="rect">
            <a:avLst/>
          </a:prstGeom>
          <a:solidFill>
            <a:srgbClr val="FFFFFF"/>
          </a:solidFill>
          <a:ln w="25400">
            <a:solidFill>
              <a:schemeClr val="accent1">
                <a:lumMod val="75000"/>
              </a:schemeClr>
            </a:solidFill>
            <a:miter lim="400000"/>
          </a:ln>
        </p:spPr>
        <p:txBody>
          <a:bodyPr lIns="26788" tIns="26788" rIns="26788" bIns="26788"/>
          <a:lstStyle/>
          <a:p>
            <a:pPr defTabSz="580409">
              <a:buClr>
                <a:srgbClr val="000000"/>
              </a:buClr>
              <a:defRPr sz="5600">
                <a:solidFill>
                  <a:srgbClr val="FFFFFF"/>
                </a:solidFill>
                <a:effectLst>
                  <a:outerShdw blurRad="38100" dist="12700" dir="5400000" rotWithShape="0">
                    <a:srgbClr val="000000">
                      <a:alpha val="50000"/>
                    </a:srgbClr>
                  </a:outerShdw>
                </a:effectLst>
                <a:latin typeface="Calibri"/>
                <a:ea typeface="Calibri"/>
                <a:cs typeface="Calibri"/>
                <a:sym typeface="Calibri"/>
              </a:defRPr>
            </a:pPr>
            <a:endParaRPr/>
          </a:p>
        </p:txBody>
      </p:sp>
      <p:sp>
        <p:nvSpPr>
          <p:cNvPr id="231" name="Shape 231"/>
          <p:cNvSpPr>
            <a:spLocks noGrp="1"/>
          </p:cNvSpPr>
          <p:nvPr>
            <p:ph type="body" idx="4294967295"/>
          </p:nvPr>
        </p:nvSpPr>
        <p:spPr>
          <a:xfrm>
            <a:off x="586381" y="1622486"/>
            <a:ext cx="2652118" cy="4688086"/>
          </a:xfrm>
          <a:prstGeom prst="rect">
            <a:avLst/>
          </a:prstGeom>
          <a:ln>
            <a:miter lim="400000"/>
          </a:ln>
        </p:spPr>
        <p:txBody>
          <a:bodyPr/>
          <a:lstStyle/>
          <a:p>
            <a:pPr marL="0" indent="0" defTabSz="910796">
              <a:lnSpc>
                <a:spcPct val="90000"/>
              </a:lnSpc>
              <a:spcBef>
                <a:spcPts val="914"/>
              </a:spcBef>
              <a:buClr>
                <a:srgbClr val="724F9B"/>
              </a:buClr>
              <a:buNone/>
              <a:defRPr sz="1800">
                <a:uFillTx/>
              </a:defRPr>
            </a:pPr>
            <a:r>
              <a:rPr sz="6300" b="1" dirty="0">
                <a:solidFill>
                  <a:srgbClr val="FFD000"/>
                </a:solidFill>
                <a:uFill>
                  <a:solidFill>
                    <a:srgbClr val="E5CD57"/>
                  </a:solidFill>
                </a:uFill>
                <a:latin typeface="+mj-lt"/>
                <a:ea typeface="+mj-ea"/>
                <a:cs typeface="+mj-cs"/>
                <a:sym typeface="Helvetica Neue"/>
              </a:rPr>
              <a:t>100</a:t>
            </a:r>
            <a:r>
              <a:rPr sz="4500" dirty="0">
                <a:solidFill>
                  <a:srgbClr val="FFD000"/>
                </a:solidFill>
                <a:uFill>
                  <a:solidFill>
                    <a:srgbClr val="E5CD57"/>
                  </a:solidFill>
                </a:uFill>
                <a:latin typeface="+mj-lt"/>
                <a:ea typeface="+mj-ea"/>
                <a:cs typeface="+mj-cs"/>
                <a:sym typeface="Helvetica Neue"/>
              </a:rPr>
              <a:t>% </a:t>
            </a:r>
            <a:endParaRPr sz="1700" dirty="0">
              <a:solidFill>
                <a:srgbClr val="FFD000"/>
              </a:solidFill>
              <a:uFill>
                <a:solidFill/>
              </a:uFill>
              <a:latin typeface="+mj-lt"/>
              <a:ea typeface="+mj-ea"/>
              <a:cs typeface="+mj-cs"/>
              <a:sym typeface="Helvetica Neue"/>
            </a:endParaRPr>
          </a:p>
          <a:p>
            <a:pPr marL="0" indent="0" defTabSz="910796">
              <a:lnSpc>
                <a:spcPct val="90000"/>
              </a:lnSpc>
              <a:spcBef>
                <a:spcPts val="914"/>
              </a:spcBef>
              <a:buClr>
                <a:srgbClr val="724F9B"/>
              </a:buClr>
              <a:buNone/>
              <a:defRPr sz="1800">
                <a:uFillTx/>
              </a:defRPr>
            </a:pPr>
            <a:r>
              <a:rPr sz="6300" dirty="0">
                <a:solidFill>
                  <a:srgbClr val="FFD000"/>
                </a:solidFill>
                <a:uFill>
                  <a:solidFill>
                    <a:srgbClr val="E5CD57"/>
                  </a:solidFill>
                </a:uFill>
                <a:latin typeface="+mj-lt"/>
                <a:ea typeface="+mj-ea"/>
                <a:cs typeface="+mj-cs"/>
                <a:sym typeface="Helvetica Neue"/>
              </a:rPr>
              <a:t>&gt;</a:t>
            </a:r>
            <a:r>
              <a:rPr sz="6300" b="1" dirty="0">
                <a:solidFill>
                  <a:srgbClr val="FFD000"/>
                </a:solidFill>
                <a:uFill>
                  <a:solidFill>
                    <a:srgbClr val="E5CD57"/>
                  </a:solidFill>
                </a:uFill>
                <a:latin typeface="+mj-lt"/>
                <a:ea typeface="+mj-ea"/>
                <a:cs typeface="+mj-cs"/>
                <a:sym typeface="Helvetica Neue"/>
              </a:rPr>
              <a:t>90</a:t>
            </a:r>
            <a:r>
              <a:rPr sz="4500" dirty="0">
                <a:solidFill>
                  <a:srgbClr val="FFD000"/>
                </a:solidFill>
                <a:uFill>
                  <a:solidFill>
                    <a:srgbClr val="E5CD57"/>
                  </a:solidFill>
                </a:uFill>
                <a:latin typeface="+mj-lt"/>
                <a:ea typeface="+mj-ea"/>
                <a:cs typeface="+mj-cs"/>
                <a:sym typeface="Helvetica Neue"/>
              </a:rPr>
              <a:t>%</a:t>
            </a:r>
            <a:r>
              <a:rPr sz="8100" b="1" dirty="0">
                <a:solidFill>
                  <a:srgbClr val="FFD000"/>
                </a:solidFill>
                <a:uFill>
                  <a:solidFill/>
                </a:uFill>
                <a:latin typeface="+mj-lt"/>
                <a:ea typeface="+mj-ea"/>
                <a:cs typeface="+mj-cs"/>
                <a:sym typeface="Helvetica Neue"/>
              </a:rPr>
              <a:t> </a:t>
            </a:r>
            <a:r>
              <a:rPr sz="1700" dirty="0">
                <a:solidFill>
                  <a:srgbClr val="FFD000"/>
                </a:solidFill>
                <a:uFill>
                  <a:solidFill/>
                </a:uFill>
                <a:latin typeface="+mj-lt"/>
                <a:ea typeface="+mj-ea"/>
                <a:cs typeface="+mj-cs"/>
                <a:sym typeface="Helvetica Neue"/>
              </a:rPr>
              <a:t>     </a:t>
            </a:r>
            <a:r>
              <a:rPr sz="1700" b="1" dirty="0">
                <a:solidFill>
                  <a:srgbClr val="FFD000"/>
                </a:solidFill>
                <a:uFill>
                  <a:solidFill>
                    <a:srgbClr val="515151"/>
                  </a:solidFill>
                </a:uFill>
                <a:latin typeface="+mj-lt"/>
                <a:ea typeface="+mj-ea"/>
                <a:cs typeface="+mj-cs"/>
                <a:sym typeface="Helvetica Neue"/>
              </a:rPr>
              <a:t> </a:t>
            </a:r>
            <a:endParaRPr sz="1700" dirty="0">
              <a:solidFill>
                <a:srgbClr val="FFD000"/>
              </a:solidFill>
              <a:uFill>
                <a:solidFill/>
              </a:uFill>
              <a:latin typeface="+mj-lt"/>
              <a:ea typeface="+mj-ea"/>
              <a:cs typeface="+mj-cs"/>
              <a:sym typeface="Helvetica Neue"/>
            </a:endParaRPr>
          </a:p>
          <a:p>
            <a:pPr marL="0" indent="0" defTabSz="910796">
              <a:lnSpc>
                <a:spcPct val="90000"/>
              </a:lnSpc>
              <a:spcBef>
                <a:spcPts val="914"/>
              </a:spcBef>
              <a:buClr>
                <a:srgbClr val="724F9B"/>
              </a:buClr>
              <a:buNone/>
              <a:defRPr sz="1800">
                <a:uFillTx/>
              </a:defRPr>
            </a:pPr>
            <a:r>
              <a:rPr sz="6300" dirty="0">
                <a:solidFill>
                  <a:srgbClr val="FFD000"/>
                </a:solidFill>
                <a:uFill>
                  <a:solidFill>
                    <a:srgbClr val="E5CD57"/>
                  </a:solidFill>
                </a:uFill>
                <a:latin typeface="+mj-lt"/>
                <a:ea typeface="+mj-ea"/>
                <a:cs typeface="+mj-cs"/>
                <a:sym typeface="Helvetica Neue"/>
              </a:rPr>
              <a:t>&gt;</a:t>
            </a:r>
            <a:r>
              <a:rPr sz="6300" b="1" dirty="0">
                <a:solidFill>
                  <a:srgbClr val="FFD000"/>
                </a:solidFill>
                <a:uFill>
                  <a:solidFill>
                    <a:srgbClr val="E5CD57"/>
                  </a:solidFill>
                </a:uFill>
                <a:latin typeface="+mj-lt"/>
                <a:ea typeface="+mj-ea"/>
                <a:cs typeface="+mj-cs"/>
                <a:sym typeface="Helvetica Neue"/>
              </a:rPr>
              <a:t>70</a:t>
            </a:r>
            <a:r>
              <a:rPr sz="4500" dirty="0">
                <a:solidFill>
                  <a:srgbClr val="FFD000"/>
                </a:solidFill>
                <a:uFill>
                  <a:solidFill>
                    <a:srgbClr val="E5CD57"/>
                  </a:solidFill>
                </a:uFill>
                <a:latin typeface="+mj-lt"/>
                <a:ea typeface="+mj-ea"/>
                <a:cs typeface="+mj-cs"/>
                <a:sym typeface="Helvetica Neue"/>
              </a:rPr>
              <a:t>%</a:t>
            </a:r>
            <a:r>
              <a:rPr sz="7700" dirty="0">
                <a:solidFill>
                  <a:srgbClr val="FFD000"/>
                </a:solidFill>
                <a:uFill>
                  <a:solidFill>
                    <a:srgbClr val="E5CD57"/>
                  </a:solidFill>
                </a:uFill>
                <a:latin typeface="+mj-lt"/>
                <a:ea typeface="+mj-ea"/>
                <a:cs typeface="+mj-cs"/>
                <a:sym typeface="Helvetica Neue"/>
              </a:rPr>
              <a:t> </a:t>
            </a:r>
            <a:r>
              <a:rPr sz="3400" dirty="0">
                <a:solidFill>
                  <a:srgbClr val="FFD000"/>
                </a:solidFill>
                <a:uFill>
                  <a:solidFill/>
                </a:uFill>
                <a:latin typeface="+mj-lt"/>
                <a:ea typeface="+mj-ea"/>
                <a:cs typeface="+mj-cs"/>
                <a:sym typeface="Helvetica Neue"/>
              </a:rPr>
              <a:t>  </a:t>
            </a:r>
            <a:r>
              <a:rPr sz="1700" dirty="0">
                <a:solidFill>
                  <a:srgbClr val="FFD000"/>
                </a:solidFill>
                <a:uFill>
                  <a:solidFill>
                    <a:srgbClr val="515151"/>
                  </a:solidFill>
                </a:uFill>
                <a:latin typeface="+mj-lt"/>
                <a:ea typeface="+mj-ea"/>
                <a:cs typeface="+mj-cs"/>
                <a:sym typeface="Helvetica Neue"/>
              </a:rPr>
              <a:t/>
            </a:r>
            <a:br>
              <a:rPr sz="1700" dirty="0">
                <a:solidFill>
                  <a:srgbClr val="FFD000"/>
                </a:solidFill>
                <a:uFill>
                  <a:solidFill>
                    <a:srgbClr val="515151"/>
                  </a:solidFill>
                </a:uFill>
                <a:latin typeface="+mj-lt"/>
                <a:ea typeface="+mj-ea"/>
                <a:cs typeface="+mj-cs"/>
                <a:sym typeface="Helvetica Neue"/>
              </a:rPr>
            </a:br>
            <a:r>
              <a:rPr sz="6300" dirty="0">
                <a:solidFill>
                  <a:srgbClr val="FFD000"/>
                </a:solidFill>
                <a:uFill>
                  <a:solidFill>
                    <a:srgbClr val="E5CD57"/>
                  </a:solidFill>
                </a:uFill>
                <a:latin typeface="+mj-lt"/>
                <a:ea typeface="+mj-ea"/>
                <a:cs typeface="+mj-cs"/>
                <a:sym typeface="Helvetica Neue"/>
              </a:rPr>
              <a:t>&gt;</a:t>
            </a:r>
            <a:r>
              <a:rPr sz="6300" b="1" dirty="0">
                <a:solidFill>
                  <a:srgbClr val="FFD000"/>
                </a:solidFill>
                <a:uFill>
                  <a:solidFill>
                    <a:srgbClr val="E5CD57"/>
                  </a:solidFill>
                </a:uFill>
                <a:latin typeface="+mj-lt"/>
                <a:ea typeface="+mj-ea"/>
                <a:cs typeface="+mj-cs"/>
                <a:sym typeface="Helvetica Neue"/>
              </a:rPr>
              <a:t>90</a:t>
            </a:r>
            <a:r>
              <a:rPr sz="4500" dirty="0">
                <a:solidFill>
                  <a:srgbClr val="FFD000"/>
                </a:solidFill>
                <a:uFill>
                  <a:solidFill>
                    <a:srgbClr val="E5CD57"/>
                  </a:solidFill>
                </a:uFill>
                <a:latin typeface="+mj-lt"/>
                <a:ea typeface="+mj-ea"/>
                <a:cs typeface="+mj-cs"/>
                <a:sym typeface="Helvetica Neue"/>
              </a:rPr>
              <a:t>%</a:t>
            </a:r>
            <a:r>
              <a:rPr sz="8100" b="1" dirty="0">
                <a:solidFill>
                  <a:srgbClr val="FFD000"/>
                </a:solidFill>
                <a:uFill>
                  <a:solidFill>
                    <a:srgbClr val="89369D"/>
                  </a:solidFill>
                </a:uFill>
                <a:latin typeface="+mj-lt"/>
                <a:ea typeface="+mj-ea"/>
                <a:cs typeface="+mj-cs"/>
                <a:sym typeface="Helvetica Neue"/>
              </a:rPr>
              <a:t> </a:t>
            </a:r>
            <a:r>
              <a:rPr sz="5100" b="1" dirty="0">
                <a:solidFill>
                  <a:srgbClr val="FFD000"/>
                </a:solidFill>
                <a:uFill>
                  <a:solidFill/>
                </a:uFill>
                <a:latin typeface="+mj-lt"/>
                <a:ea typeface="+mj-ea"/>
                <a:cs typeface="+mj-cs"/>
                <a:sym typeface="Helvetica Neue"/>
              </a:rPr>
              <a:t> </a:t>
            </a:r>
            <a:r>
              <a:rPr sz="1700" dirty="0">
                <a:solidFill>
                  <a:srgbClr val="FFD000"/>
                </a:solidFill>
                <a:uFill>
                  <a:solidFill>
                    <a:srgbClr val="515151"/>
                  </a:solidFill>
                </a:uFill>
                <a:latin typeface="+mj-lt"/>
                <a:ea typeface="+mj-ea"/>
                <a:cs typeface="+mj-cs"/>
                <a:sym typeface="Helvetica Neue"/>
              </a:rPr>
              <a:t> </a:t>
            </a:r>
          </a:p>
        </p:txBody>
      </p:sp>
      <p:sp>
        <p:nvSpPr>
          <p:cNvPr id="232" name="Shape 232"/>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pPr>
            <a:fld id="{86CB4B4D-7CA3-9044-876B-883B54F8677D}" type="slidenum">
              <a:rPr sz="1100"/>
              <a:t>4</a:t>
            </a:fld>
            <a:endParaRPr sz="1100"/>
          </a:p>
        </p:txBody>
      </p:sp>
      <p:pic>
        <p:nvPicPr>
          <p:cNvPr id="233" name="image1.jpg"/>
          <p:cNvPicPr/>
          <p:nvPr/>
        </p:nvPicPr>
        <p:blipFill>
          <a:blip r:embed="rId3">
            <a:extLst/>
          </a:blip>
          <a:stretch>
            <a:fillRect/>
          </a:stretch>
        </p:blipFill>
        <p:spPr>
          <a:xfrm>
            <a:off x="6500812" y="6219362"/>
            <a:ext cx="2321719" cy="402588"/>
          </a:xfrm>
          <a:prstGeom prst="rect">
            <a:avLst/>
          </a:prstGeom>
          <a:ln w="12700">
            <a:round/>
          </a:ln>
        </p:spPr>
      </p:pic>
      <p:sp>
        <p:nvSpPr>
          <p:cNvPr id="234" name="Shape 234"/>
          <p:cNvSpPr/>
          <p:nvPr/>
        </p:nvSpPr>
        <p:spPr>
          <a:xfrm>
            <a:off x="205383" y="955477"/>
            <a:ext cx="5322094" cy="660797"/>
          </a:xfrm>
          <a:prstGeom prst="rect">
            <a:avLst/>
          </a:prstGeom>
          <a:solidFill>
            <a:srgbClr val="215968"/>
          </a:solidFill>
          <a:ln w="6350">
            <a:solidFill>
              <a:srgbClr val="215968"/>
            </a:solidFill>
            <a:miter lim="400000"/>
          </a:ln>
        </p:spPr>
        <p:txBody>
          <a:bodyPr lIns="26788" tIns="26788" rIns="26788" bIns="26788"/>
          <a:lstStyle/>
          <a:p>
            <a:pPr defTabSz="580409">
              <a:buClr>
                <a:srgbClr val="000000"/>
              </a:buClr>
              <a:defRPr sz="5600">
                <a:solidFill>
                  <a:srgbClr val="FFFFFF"/>
                </a:solidFill>
                <a:effectLst>
                  <a:outerShdw blurRad="38100" dist="12700" dir="5400000" rotWithShape="0">
                    <a:srgbClr val="000000">
                      <a:alpha val="50000"/>
                    </a:srgbClr>
                  </a:outerShdw>
                </a:effectLst>
                <a:latin typeface="Calibri"/>
                <a:ea typeface="Calibri"/>
                <a:cs typeface="Calibri"/>
                <a:sym typeface="Calibri"/>
              </a:defRPr>
            </a:pPr>
            <a:endParaRPr>
              <a:solidFill>
                <a:srgbClr val="FFFFFF"/>
              </a:solidFill>
            </a:endParaRPr>
          </a:p>
        </p:txBody>
      </p:sp>
      <p:sp>
        <p:nvSpPr>
          <p:cNvPr id="235" name="Shape 235"/>
          <p:cNvSpPr/>
          <p:nvPr/>
        </p:nvSpPr>
        <p:spPr>
          <a:xfrm>
            <a:off x="5304234" y="955477"/>
            <a:ext cx="455414" cy="66079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215968"/>
          </a:solidFill>
          <a:ln w="6350">
            <a:solidFill>
              <a:srgbClr val="215968"/>
            </a:solidFill>
            <a:miter lim="400000"/>
          </a:ln>
        </p:spPr>
        <p:txBody>
          <a:bodyPr lIns="26788" tIns="26788" rIns="26788" bIns="26788"/>
          <a:lstStyle/>
          <a:p>
            <a:pPr defTabSz="580409">
              <a:buClr>
                <a:srgbClr val="000000"/>
              </a:buClr>
              <a:defRPr sz="5600">
                <a:solidFill>
                  <a:srgbClr val="FFFFFF"/>
                </a:solidFill>
                <a:effectLst>
                  <a:outerShdw blurRad="38100" dist="12700" dir="5400000" rotWithShape="0">
                    <a:srgbClr val="000000">
                      <a:alpha val="50000"/>
                    </a:srgbClr>
                  </a:outerShdw>
                </a:effectLst>
                <a:latin typeface="Calibri"/>
                <a:ea typeface="Calibri"/>
                <a:cs typeface="Calibri"/>
                <a:sym typeface="Calibri"/>
              </a:defRPr>
            </a:pPr>
            <a:endParaRPr>
              <a:solidFill>
                <a:srgbClr val="FFFFFF"/>
              </a:solidFill>
            </a:endParaRPr>
          </a:p>
        </p:txBody>
      </p:sp>
      <p:sp>
        <p:nvSpPr>
          <p:cNvPr id="237" name="Shape 237"/>
          <p:cNvSpPr/>
          <p:nvPr/>
        </p:nvSpPr>
        <p:spPr>
          <a:xfrm>
            <a:off x="2669976" y="1796846"/>
            <a:ext cx="4734452" cy="692558"/>
          </a:xfrm>
          <a:prstGeom prst="rect">
            <a:avLst/>
          </a:prstGeom>
          <a:ln w="12700">
            <a:miter lim="400000"/>
          </a:ln>
          <a:extLst>
            <a:ext uri="{C572A759-6A51-4108-AA02-DFA0A04FC94B}">
              <ma14:wrappingTextBoxFlag xmlns:ma14="http://schemas.microsoft.com/office/mac/drawingml/2011/main" val="1"/>
            </a:ext>
          </a:extLst>
        </p:spPr>
        <p:txBody>
          <a:bodyPr wrap="square" lIns="35717" tIns="35717" rIns="35717" bIns="35717" anchor="ctr">
            <a:spAutoFit/>
          </a:bodyPr>
          <a:lstStyle/>
          <a:p>
            <a:pPr lvl="1" defTabSz="910796">
              <a:lnSpc>
                <a:spcPct val="90000"/>
              </a:lnSpc>
              <a:spcBef>
                <a:spcPts val="914"/>
              </a:spcBef>
              <a:buClr>
                <a:srgbClr val="724F9B"/>
              </a:buClr>
              <a:buFont typeface="Wingdings 2"/>
              <a:defRPr sz="1800"/>
            </a:pPr>
            <a:r>
              <a:rPr b="1" dirty="0">
                <a:solidFill>
                  <a:srgbClr val="515151"/>
                </a:solidFill>
                <a:uFill>
                  <a:solidFill>
                    <a:srgbClr val="515151"/>
                  </a:solidFill>
                </a:uFill>
                <a:latin typeface="+mj-lt"/>
                <a:ea typeface="+mj-ea"/>
                <a:cs typeface="+mj-cs"/>
                <a:sym typeface="Helvetica Neue"/>
              </a:rPr>
              <a:t>meet the course requirements to attend</a:t>
            </a:r>
            <a:r>
              <a:rPr dirty="0">
                <a:solidFill>
                  <a:srgbClr val="515151"/>
                </a:solidFill>
                <a:uFill>
                  <a:solidFill>
                    <a:srgbClr val="515151"/>
                  </a:solidFill>
                </a:uFill>
                <a:latin typeface="+mj-lt"/>
                <a:ea typeface="+mj-ea"/>
                <a:cs typeface="+mj-cs"/>
                <a:sym typeface="Helvetica Neue"/>
              </a:rPr>
              <a:t> </a:t>
            </a:r>
            <a:r>
              <a:rPr b="1" dirty="0">
                <a:solidFill>
                  <a:srgbClr val="515151"/>
                </a:solidFill>
                <a:uFill>
                  <a:solidFill>
                    <a:srgbClr val="515151"/>
                  </a:solidFill>
                </a:uFill>
                <a:latin typeface="+mj-lt"/>
                <a:ea typeface="+mj-ea"/>
                <a:cs typeface="+mj-cs"/>
                <a:sym typeface="Helvetica Neue"/>
              </a:rPr>
              <a:t>a </a:t>
            </a:r>
          </a:p>
          <a:p>
            <a:pPr lvl="1" defTabSz="910796">
              <a:lnSpc>
                <a:spcPct val="90000"/>
              </a:lnSpc>
              <a:spcBef>
                <a:spcPts val="914"/>
              </a:spcBef>
              <a:buClr>
                <a:srgbClr val="724F9B"/>
              </a:buClr>
              <a:buFont typeface="Wingdings 2"/>
              <a:defRPr sz="1800"/>
            </a:pPr>
            <a:r>
              <a:rPr b="1" dirty="0">
                <a:solidFill>
                  <a:srgbClr val="515151"/>
                </a:solidFill>
                <a:uFill>
                  <a:solidFill>
                    <a:srgbClr val="515151"/>
                  </a:solidFill>
                </a:uFill>
                <a:latin typeface="+mj-lt"/>
                <a:ea typeface="+mj-ea"/>
                <a:cs typeface="+mj-cs"/>
                <a:sym typeface="Helvetica Neue"/>
              </a:rPr>
              <a:t>4 year public college in California.</a:t>
            </a:r>
          </a:p>
        </p:txBody>
      </p:sp>
      <p:sp>
        <p:nvSpPr>
          <p:cNvPr id="238" name="Shape 238"/>
          <p:cNvSpPr/>
          <p:nvPr/>
        </p:nvSpPr>
        <p:spPr>
          <a:xfrm>
            <a:off x="2669976" y="3163584"/>
            <a:ext cx="3089672" cy="326047"/>
          </a:xfrm>
          <a:prstGeom prst="rect">
            <a:avLst/>
          </a:prstGeom>
          <a:ln w="12700">
            <a:miter lim="400000"/>
          </a:ln>
          <a:extLst>
            <a:ext uri="{C572A759-6A51-4108-AA02-DFA0A04FC94B}">
              <ma14:wrappingTextBoxFlag xmlns:ma14="http://schemas.microsoft.com/office/mac/drawingml/2011/main" val="1"/>
            </a:ext>
          </a:extLst>
        </p:spPr>
        <p:txBody>
          <a:bodyPr wrap="square" lIns="35717" tIns="35717" rIns="35717" bIns="35717" anchor="ctr">
            <a:spAutoFit/>
          </a:bodyPr>
          <a:lstStyle/>
          <a:p>
            <a:pPr lvl="1" defTabSz="910796">
              <a:lnSpc>
                <a:spcPct val="90000"/>
              </a:lnSpc>
              <a:spcBef>
                <a:spcPts val="914"/>
              </a:spcBef>
              <a:buClr>
                <a:srgbClr val="724F9B"/>
              </a:buClr>
              <a:buFont typeface="Wingdings 2"/>
              <a:defRPr sz="1800"/>
            </a:pPr>
            <a:r>
              <a:rPr b="1" dirty="0">
                <a:solidFill>
                  <a:srgbClr val="515151"/>
                </a:solidFill>
                <a:uFill>
                  <a:solidFill>
                    <a:srgbClr val="515151"/>
                  </a:solidFill>
                </a:uFill>
                <a:latin typeface="+mj-lt"/>
                <a:ea typeface="+mj-ea"/>
                <a:cs typeface="+mj-cs"/>
                <a:sym typeface="Helvetica Neue"/>
              </a:rPr>
              <a:t>attend 2 or 4 year college.</a:t>
            </a:r>
          </a:p>
        </p:txBody>
      </p:sp>
      <p:sp>
        <p:nvSpPr>
          <p:cNvPr id="239" name="Shape 239"/>
          <p:cNvSpPr/>
          <p:nvPr/>
        </p:nvSpPr>
        <p:spPr>
          <a:xfrm>
            <a:off x="2669976" y="4342302"/>
            <a:ext cx="2315422" cy="326047"/>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lvl="1" defTabSz="910796">
              <a:lnSpc>
                <a:spcPct val="90000"/>
              </a:lnSpc>
              <a:spcBef>
                <a:spcPts val="914"/>
              </a:spcBef>
              <a:buClr>
                <a:srgbClr val="724F9B"/>
              </a:buClr>
              <a:buFont typeface="Wingdings 2"/>
              <a:defRPr sz="1800"/>
            </a:pPr>
            <a:r>
              <a:rPr b="1" dirty="0">
                <a:solidFill>
                  <a:srgbClr val="515151"/>
                </a:solidFill>
                <a:uFill>
                  <a:solidFill>
                    <a:srgbClr val="515151"/>
                  </a:solidFill>
                </a:uFill>
                <a:latin typeface="+mj-lt"/>
                <a:ea typeface="+mj-ea"/>
                <a:cs typeface="+mj-cs"/>
                <a:sym typeface="Helvetica Neue"/>
              </a:rPr>
              <a:t>attend a 4-year college</a:t>
            </a:r>
            <a:r>
              <a:rPr dirty="0">
                <a:solidFill>
                  <a:srgbClr val="515151"/>
                </a:solidFill>
                <a:uFill>
                  <a:solidFill>
                    <a:srgbClr val="515151"/>
                  </a:solidFill>
                </a:uFill>
                <a:latin typeface="+mj-lt"/>
                <a:ea typeface="+mj-ea"/>
                <a:cs typeface="+mj-cs"/>
                <a:sym typeface="Helvetica Neue"/>
              </a:rPr>
              <a:t>.</a:t>
            </a:r>
          </a:p>
        </p:txBody>
      </p:sp>
      <p:sp>
        <p:nvSpPr>
          <p:cNvPr id="240" name="Shape 240"/>
          <p:cNvSpPr/>
          <p:nvPr/>
        </p:nvSpPr>
        <p:spPr>
          <a:xfrm>
            <a:off x="2669976" y="5440654"/>
            <a:ext cx="3574180" cy="326047"/>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lvl="1" defTabSz="910796">
              <a:lnSpc>
                <a:spcPct val="90000"/>
              </a:lnSpc>
              <a:spcBef>
                <a:spcPts val="914"/>
              </a:spcBef>
              <a:buClr>
                <a:srgbClr val="724F9B"/>
              </a:buClr>
              <a:buFont typeface="Wingdings 2"/>
              <a:defRPr sz="1800"/>
            </a:pPr>
            <a:r>
              <a:rPr b="1" dirty="0">
                <a:solidFill>
                  <a:srgbClr val="515151"/>
                </a:solidFill>
                <a:uFill>
                  <a:solidFill>
                    <a:srgbClr val="515151"/>
                  </a:solidFill>
                </a:uFill>
                <a:latin typeface="+mj-lt"/>
                <a:ea typeface="+mj-ea"/>
                <a:cs typeface="+mj-cs"/>
                <a:sym typeface="Helvetica Neue"/>
              </a:rPr>
              <a:t>re-enroll in their 2nd year of college.</a:t>
            </a:r>
          </a:p>
        </p:txBody>
      </p:sp>
      <p:sp>
        <p:nvSpPr>
          <p:cNvPr id="2" name="TextBox 1"/>
          <p:cNvSpPr txBox="1"/>
          <p:nvPr/>
        </p:nvSpPr>
        <p:spPr>
          <a:xfrm>
            <a:off x="995499" y="955477"/>
            <a:ext cx="2832022" cy="615553"/>
          </a:xfrm>
          <a:prstGeom prst="rect">
            <a:avLst/>
          </a:prstGeom>
          <a:noFill/>
        </p:spPr>
        <p:txBody>
          <a:bodyPr wrap="square" rtlCol="0">
            <a:spAutoFit/>
          </a:bodyPr>
          <a:lstStyle/>
          <a:p>
            <a:r>
              <a:rPr lang="en-US" sz="3400" dirty="0" smtClean="0">
                <a:solidFill>
                  <a:srgbClr val="FFFFFF"/>
                </a:solidFill>
              </a:rPr>
              <a:t>The Numbers</a:t>
            </a:r>
            <a:endParaRPr lang="en-US" sz="3400" dirty="0">
              <a:solidFill>
                <a:srgbClr val="FFFFFF"/>
              </a:solidFill>
            </a:endParaRPr>
          </a:p>
        </p:txBody>
      </p:sp>
    </p:spTree>
    <p:extLst>
      <p:ext uri="{BB962C8B-B14F-4D97-AF65-F5344CB8AC3E}">
        <p14:creationId xmlns:p14="http://schemas.microsoft.com/office/powerpoint/2010/main" val="407594283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414"/>
          <p:cNvSpPr/>
          <p:nvPr/>
        </p:nvSpPr>
        <p:spPr>
          <a:xfrm>
            <a:off x="544711" y="357188"/>
            <a:ext cx="8063508" cy="5652492"/>
          </a:xfrm>
          <a:prstGeom prst="rect">
            <a:avLst/>
          </a:prstGeom>
          <a:solidFill>
            <a:srgbClr val="FFFFFF"/>
          </a:solidFill>
          <a:ln w="25400">
            <a:solidFill>
              <a:srgbClr val="376092"/>
            </a:solidFill>
            <a:miter lim="400000"/>
          </a:ln>
        </p:spPr>
        <p:txBody>
          <a:bodyPr lIns="26788" tIns="26788" rIns="26788" bIns="26788"/>
          <a:lstStyle/>
          <a:p>
            <a:pPr defTabSz="580409">
              <a:buClr>
                <a:srgbClr val="000000"/>
              </a:buClr>
              <a:defRPr sz="5600">
                <a:solidFill>
                  <a:srgbClr val="FFFFFF"/>
                </a:solidFill>
                <a:effectLst>
                  <a:outerShdw blurRad="38100" dist="12700" dir="5400000" rotWithShape="0">
                    <a:srgbClr val="000000">
                      <a:alpha val="50000"/>
                    </a:srgbClr>
                  </a:outerShdw>
                </a:effectLst>
                <a:latin typeface="Calibri"/>
                <a:ea typeface="Calibri"/>
                <a:cs typeface="Calibri"/>
                <a:sym typeface="Calibri"/>
              </a:defRPr>
            </a:pPr>
            <a:endParaRPr/>
          </a:p>
        </p:txBody>
      </p:sp>
      <p:sp>
        <p:nvSpPr>
          <p:cNvPr id="411" name="Shape 411"/>
          <p:cNvSpPr>
            <a:spLocks noGrp="1"/>
          </p:cNvSpPr>
          <p:nvPr>
            <p:ph type="body" idx="4294967295"/>
          </p:nvPr>
        </p:nvSpPr>
        <p:spPr>
          <a:xfrm>
            <a:off x="580429" y="3420070"/>
            <a:ext cx="8572501" cy="1580555"/>
          </a:xfrm>
          <a:prstGeom prst="rect">
            <a:avLst/>
          </a:prstGeom>
          <a:ln>
            <a:miter lim="400000"/>
          </a:ln>
        </p:spPr>
        <p:txBody>
          <a:bodyPr lIns="35717" tIns="35717" rIns="35717" bIns="35717" anchor="ctr"/>
          <a:lstStyle/>
          <a:p>
            <a:pPr marL="794734" indent="-571500" defTabSz="410751">
              <a:spcBef>
                <a:spcPts val="422"/>
              </a:spcBef>
              <a:buSzPct val="171000"/>
              <a:defRPr sz="1800">
                <a:uFillTx/>
              </a:defRPr>
            </a:pPr>
            <a:r>
              <a:rPr sz="3900" dirty="0">
                <a:solidFill>
                  <a:srgbClr val="6A6A6A"/>
                </a:solidFill>
                <a:latin typeface="+mj-lt"/>
                <a:ea typeface="+mj-ea"/>
                <a:cs typeface="+mj-cs"/>
                <a:sym typeface="Helvetica Neue"/>
              </a:rPr>
              <a:t>product or performance</a:t>
            </a:r>
          </a:p>
          <a:p>
            <a:pPr marL="794734" indent="-571500" defTabSz="410751">
              <a:spcBef>
                <a:spcPts val="422"/>
              </a:spcBef>
              <a:buSzPct val="171000"/>
              <a:defRPr sz="1800">
                <a:uFillTx/>
              </a:defRPr>
            </a:pPr>
            <a:r>
              <a:rPr sz="3900" dirty="0">
                <a:solidFill>
                  <a:srgbClr val="6A6A6A"/>
                </a:solidFill>
                <a:latin typeface="+mj-lt"/>
                <a:ea typeface="+mj-ea"/>
                <a:cs typeface="+mj-cs"/>
                <a:sym typeface="Helvetica Neue"/>
              </a:rPr>
              <a:t>application of </a:t>
            </a:r>
            <a:r>
              <a:rPr sz="3900" u="sng" dirty="0">
                <a:solidFill>
                  <a:srgbClr val="6A6A6A"/>
                </a:solidFill>
                <a:latin typeface="+mj-lt"/>
                <a:ea typeface="+mj-ea"/>
                <a:cs typeface="+mj-cs"/>
                <a:sym typeface="Helvetica Neue"/>
              </a:rPr>
              <a:t>targeted</a:t>
            </a:r>
            <a:r>
              <a:rPr sz="3900" dirty="0">
                <a:solidFill>
                  <a:srgbClr val="6A6A6A"/>
                </a:solidFill>
                <a:latin typeface="+mj-lt"/>
                <a:ea typeface="+mj-ea"/>
                <a:cs typeface="+mj-cs"/>
                <a:sym typeface="Helvetica Neue"/>
              </a:rPr>
              <a:t> skill(s)</a:t>
            </a:r>
          </a:p>
        </p:txBody>
      </p:sp>
      <p:sp>
        <p:nvSpPr>
          <p:cNvPr id="412" name="Shape 412"/>
          <p:cNvSpPr>
            <a:spLocks noGrp="1"/>
          </p:cNvSpPr>
          <p:nvPr>
            <p:ph type="title" idx="4294967295"/>
          </p:nvPr>
        </p:nvSpPr>
        <p:spPr>
          <a:xfrm>
            <a:off x="473273" y="1857375"/>
            <a:ext cx="7358063" cy="1714500"/>
          </a:xfrm>
          <a:prstGeom prst="rect">
            <a:avLst/>
          </a:prstGeom>
          <a:ln>
            <a:miter lim="400000"/>
          </a:ln>
        </p:spPr>
        <p:txBody>
          <a:bodyPr lIns="35717" tIns="35717" rIns="35717" bIns="35717"/>
          <a:lstStyle/>
          <a:p>
            <a:pPr defTabSz="410751">
              <a:defRPr sz="1800">
                <a:uFillTx/>
              </a:defRPr>
            </a:pPr>
            <a:r>
              <a:rPr sz="3400" b="1" dirty="0">
                <a:solidFill>
                  <a:srgbClr val="53779F">
                    <a:alpha val="93000"/>
                  </a:srgbClr>
                </a:solidFill>
                <a:sym typeface="Helvetica Neue"/>
              </a:rPr>
              <a:t>performance assessment: </a:t>
            </a:r>
            <a:br>
              <a:rPr sz="3400" b="1" dirty="0">
                <a:solidFill>
                  <a:srgbClr val="53779F">
                    <a:alpha val="93000"/>
                  </a:srgbClr>
                </a:solidFill>
                <a:sym typeface="Helvetica Neue"/>
              </a:rPr>
            </a:br>
            <a:r>
              <a:rPr sz="3400" b="1" dirty="0">
                <a:solidFill>
                  <a:srgbClr val="53779F">
                    <a:alpha val="93000"/>
                  </a:srgbClr>
                </a:solidFill>
                <a:sym typeface="Helvetica Neue"/>
              </a:rPr>
              <a:t>a baseline definition</a:t>
            </a:r>
          </a:p>
        </p:txBody>
      </p:sp>
      <p:grpSp>
        <p:nvGrpSpPr>
          <p:cNvPr id="2" name="Group 1"/>
          <p:cNvGrpSpPr/>
          <p:nvPr/>
        </p:nvGrpSpPr>
        <p:grpSpPr>
          <a:xfrm>
            <a:off x="199539" y="513392"/>
            <a:ext cx="5756290" cy="830461"/>
            <a:chOff x="199539" y="513392"/>
            <a:chExt cx="5756290" cy="830461"/>
          </a:xfrm>
        </p:grpSpPr>
        <p:sp>
          <p:nvSpPr>
            <p:cNvPr id="12" name="Shape 416"/>
            <p:cNvSpPr/>
            <p:nvPr/>
          </p:nvSpPr>
          <p:spPr>
            <a:xfrm>
              <a:off x="199539" y="598224"/>
              <a:ext cx="5322094" cy="660797"/>
            </a:xfrm>
            <a:prstGeom prst="rect">
              <a:avLst/>
            </a:prstGeom>
            <a:solidFill>
              <a:srgbClr val="215968"/>
            </a:solidFill>
            <a:ln w="6350">
              <a:solidFill>
                <a:srgbClr val="215968"/>
              </a:solidFill>
              <a:miter lim="400000"/>
            </a:ln>
          </p:spPr>
          <p:txBody>
            <a:bodyPr lIns="26788" tIns="26788" rIns="26788" bIns="26788"/>
            <a:lstStyle/>
            <a:p>
              <a:pPr defTabSz="580409">
                <a:buClr>
                  <a:srgbClr val="000000"/>
                </a:buClr>
                <a:defRPr sz="5600">
                  <a:solidFill>
                    <a:srgbClr val="FFFFFF"/>
                  </a:solidFill>
                  <a:effectLst>
                    <a:outerShdw blurRad="38100" dist="12700" dir="5400000" rotWithShape="0">
                      <a:srgbClr val="000000">
                        <a:alpha val="50000"/>
                      </a:srgbClr>
                    </a:outerShdw>
                  </a:effectLst>
                  <a:latin typeface="Calibri"/>
                  <a:ea typeface="Calibri"/>
                  <a:cs typeface="Calibri"/>
                  <a:sym typeface="Calibri"/>
                </a:defRPr>
              </a:pPr>
              <a:endParaRPr/>
            </a:p>
          </p:txBody>
        </p:sp>
        <p:sp>
          <p:nvSpPr>
            <p:cNvPr id="13" name="Shape 417"/>
            <p:cNvSpPr/>
            <p:nvPr/>
          </p:nvSpPr>
          <p:spPr>
            <a:xfrm>
              <a:off x="5304234" y="598224"/>
              <a:ext cx="455414" cy="66079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215968"/>
            </a:solidFill>
            <a:ln w="6350">
              <a:solidFill>
                <a:srgbClr val="215968"/>
              </a:solidFill>
              <a:miter lim="400000"/>
            </a:ln>
          </p:spPr>
          <p:txBody>
            <a:bodyPr lIns="26788" tIns="26788" rIns="26788" bIns="26788"/>
            <a:lstStyle/>
            <a:p>
              <a:pPr defTabSz="580409">
                <a:buClr>
                  <a:srgbClr val="000000"/>
                </a:buClr>
                <a:defRPr sz="5600">
                  <a:solidFill>
                    <a:srgbClr val="FFFFFF"/>
                  </a:solidFill>
                  <a:effectLst>
                    <a:outerShdw blurRad="38100" dist="12700" dir="5400000" rotWithShape="0">
                      <a:srgbClr val="000000">
                        <a:alpha val="50000"/>
                      </a:srgbClr>
                    </a:outerShdw>
                  </a:effectLst>
                  <a:latin typeface="Calibri"/>
                  <a:ea typeface="Calibri"/>
                  <a:cs typeface="Calibri"/>
                  <a:sym typeface="Calibri"/>
                </a:defRPr>
              </a:pPr>
              <a:endParaRPr/>
            </a:p>
          </p:txBody>
        </p:sp>
        <p:sp>
          <p:nvSpPr>
            <p:cNvPr id="14" name="Shape 418"/>
            <p:cNvSpPr/>
            <p:nvPr/>
          </p:nvSpPr>
          <p:spPr>
            <a:xfrm>
              <a:off x="624163" y="513392"/>
              <a:ext cx="5331666" cy="830461"/>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lstStyle>
              <a:lvl1pPr>
                <a:defRPr sz="3400" b="1">
                  <a:solidFill>
                    <a:srgbClr val="FFFFFF"/>
                  </a:solidFill>
                  <a:latin typeface="+mj-lt"/>
                  <a:ea typeface="+mj-ea"/>
                  <a:cs typeface="+mj-cs"/>
                  <a:sym typeface="Helvetica Neue"/>
                </a:defRPr>
              </a:lvl1pPr>
            </a:lstStyle>
            <a:p>
              <a:pPr lvl="0">
                <a:defRPr sz="1800" b="0">
                  <a:solidFill>
                    <a:srgbClr val="000000"/>
                  </a:solidFill>
                </a:defRPr>
              </a:pPr>
              <a:r>
                <a:rPr sz="2800" dirty="0">
                  <a:solidFill>
                    <a:schemeClr val="bg1"/>
                  </a:solidFill>
                </a:rPr>
                <a:t>What is Performance Assessment?</a:t>
              </a:r>
            </a:p>
          </p:txBody>
        </p:sp>
      </p:grpSp>
      <p:pic>
        <p:nvPicPr>
          <p:cNvPr id="15" name="image1.jpg"/>
          <p:cNvPicPr/>
          <p:nvPr/>
        </p:nvPicPr>
        <p:blipFill>
          <a:blip r:embed="rId2">
            <a:extLst/>
          </a:blip>
          <a:stretch>
            <a:fillRect/>
          </a:stretch>
        </p:blipFill>
        <p:spPr>
          <a:xfrm>
            <a:off x="6774479" y="6420656"/>
            <a:ext cx="2321719" cy="402588"/>
          </a:xfrm>
          <a:prstGeom prst="rect">
            <a:avLst/>
          </a:prstGeom>
          <a:ln w="12700">
            <a:round/>
          </a:ln>
        </p:spPr>
      </p:pic>
    </p:spTree>
    <p:extLst>
      <p:ext uri="{BB962C8B-B14F-4D97-AF65-F5344CB8AC3E}">
        <p14:creationId xmlns:p14="http://schemas.microsoft.com/office/powerpoint/2010/main" val="219281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414"/>
          <p:cNvSpPr/>
          <p:nvPr/>
        </p:nvSpPr>
        <p:spPr>
          <a:xfrm>
            <a:off x="390752" y="357188"/>
            <a:ext cx="8336039" cy="5652492"/>
          </a:xfrm>
          <a:prstGeom prst="rect">
            <a:avLst/>
          </a:prstGeom>
          <a:solidFill>
            <a:srgbClr val="FFFFFF"/>
          </a:solidFill>
          <a:ln w="25400">
            <a:solidFill>
              <a:srgbClr val="376092"/>
            </a:solidFill>
            <a:miter lim="400000"/>
          </a:ln>
        </p:spPr>
        <p:txBody>
          <a:bodyPr lIns="26788" tIns="26788" rIns="26788" bIns="26788"/>
          <a:lstStyle/>
          <a:p>
            <a:pPr defTabSz="580409">
              <a:buClr>
                <a:srgbClr val="000000"/>
              </a:buClr>
              <a:defRPr sz="5600">
                <a:solidFill>
                  <a:srgbClr val="FFFFFF"/>
                </a:solidFill>
                <a:effectLst>
                  <a:outerShdw blurRad="38100" dist="12700" dir="5400000" rotWithShape="0">
                    <a:srgbClr val="000000">
                      <a:alpha val="50000"/>
                    </a:srgbClr>
                  </a:outerShdw>
                </a:effectLst>
                <a:latin typeface="Calibri"/>
                <a:ea typeface="Calibri"/>
                <a:cs typeface="Calibri"/>
                <a:sym typeface="Calibri"/>
              </a:defRPr>
            </a:pPr>
            <a:endParaRPr/>
          </a:p>
        </p:txBody>
      </p:sp>
      <p:sp>
        <p:nvSpPr>
          <p:cNvPr id="5" name="TextBox 4"/>
          <p:cNvSpPr txBox="1"/>
          <p:nvPr/>
        </p:nvSpPr>
        <p:spPr>
          <a:xfrm>
            <a:off x="521002" y="1259021"/>
            <a:ext cx="8205789" cy="4339650"/>
          </a:xfrm>
          <a:prstGeom prst="rect">
            <a:avLst/>
          </a:prstGeom>
          <a:noFill/>
          <a:ln>
            <a:noFill/>
          </a:ln>
        </p:spPr>
        <p:txBody>
          <a:bodyPr wrap="square" rtlCol="0">
            <a:spAutoFit/>
          </a:bodyPr>
          <a:lstStyle/>
          <a:p>
            <a:r>
              <a:rPr lang="en-US" sz="2400" dirty="0" smtClean="0"/>
              <a:t>In short, as the term is used in the literature: </a:t>
            </a:r>
          </a:p>
          <a:p>
            <a:endParaRPr lang="en-US" sz="1200" dirty="0"/>
          </a:p>
          <a:p>
            <a:r>
              <a:rPr lang="en-US" sz="2400" dirty="0"/>
              <a:t>A</a:t>
            </a:r>
            <a:r>
              <a:rPr lang="en-US" sz="2400" dirty="0" smtClean="0"/>
              <a:t>n authentic performance assessment </a:t>
            </a:r>
            <a:r>
              <a:rPr lang="en-US" sz="2400" b="1" dirty="0" smtClean="0">
                <a:solidFill>
                  <a:schemeClr val="accent5">
                    <a:lumMod val="75000"/>
                  </a:schemeClr>
                </a:solidFill>
              </a:rPr>
              <a:t>requires students to demonstrate skills and competencies</a:t>
            </a:r>
            <a:r>
              <a:rPr lang="en-US" sz="2400" dirty="0" smtClean="0">
                <a:solidFill>
                  <a:schemeClr val="accent2">
                    <a:lumMod val="75000"/>
                  </a:schemeClr>
                </a:solidFill>
              </a:rPr>
              <a:t> </a:t>
            </a:r>
            <a:r>
              <a:rPr lang="en-US" sz="2400" dirty="0" smtClean="0"/>
              <a:t>which realistically represent those needed for success in the daily lives of adults. </a:t>
            </a:r>
          </a:p>
          <a:p>
            <a:endParaRPr lang="en-US" sz="1200" dirty="0"/>
          </a:p>
          <a:p>
            <a:r>
              <a:rPr lang="en-US" sz="2400" dirty="0" smtClean="0"/>
              <a:t>Authentic tasks are worth repeating and practicing. They</a:t>
            </a:r>
            <a:r>
              <a:rPr lang="en-US" sz="2400" b="1" dirty="0" smtClean="0"/>
              <a:t> </a:t>
            </a:r>
            <a:r>
              <a:rPr lang="en-US" sz="2400" b="1" dirty="0" smtClean="0">
                <a:solidFill>
                  <a:srgbClr val="31859C"/>
                </a:solidFill>
              </a:rPr>
              <a:t>require students to apply what they know</a:t>
            </a:r>
            <a:r>
              <a:rPr lang="en-US" sz="2400" dirty="0" smtClean="0"/>
              <a:t>, not merely to recall or recognize information. </a:t>
            </a:r>
          </a:p>
          <a:p>
            <a:endParaRPr lang="en-US" sz="1200" dirty="0"/>
          </a:p>
          <a:p>
            <a:r>
              <a:rPr lang="en-US" sz="2400" dirty="0" smtClean="0"/>
              <a:t>Finally, authentic tasks are those which </a:t>
            </a:r>
            <a:r>
              <a:rPr lang="en-US" sz="2400" b="1" dirty="0" smtClean="0">
                <a:solidFill>
                  <a:srgbClr val="31859C"/>
                </a:solidFill>
              </a:rPr>
              <a:t>are judged by criteria or standards similar to those used to evaluate the efforts of adults</a:t>
            </a:r>
            <a:r>
              <a:rPr lang="en-US" sz="2400" dirty="0" smtClean="0">
                <a:solidFill>
                  <a:srgbClr val="31859C"/>
                </a:solidFill>
              </a:rPr>
              <a:t>.</a:t>
            </a:r>
            <a:endParaRPr lang="en-US" sz="2400" dirty="0">
              <a:solidFill>
                <a:srgbClr val="31859C"/>
              </a:solidFill>
            </a:endParaRPr>
          </a:p>
        </p:txBody>
      </p:sp>
      <p:sp>
        <p:nvSpPr>
          <p:cNvPr id="6" name="TextBox 5"/>
          <p:cNvSpPr txBox="1"/>
          <p:nvPr/>
        </p:nvSpPr>
        <p:spPr>
          <a:xfrm>
            <a:off x="3028327" y="5363349"/>
            <a:ext cx="5698464" cy="646331"/>
          </a:xfrm>
          <a:prstGeom prst="rect">
            <a:avLst/>
          </a:prstGeom>
          <a:noFill/>
        </p:spPr>
        <p:txBody>
          <a:bodyPr wrap="square" rtlCol="0">
            <a:spAutoFit/>
          </a:bodyPr>
          <a:lstStyle/>
          <a:p>
            <a:pPr algn="r"/>
            <a:r>
              <a:rPr lang="en-US" i="1" dirty="0" smtClean="0"/>
              <a:t>Performance Assessment, </a:t>
            </a:r>
            <a:r>
              <a:rPr lang="en-US" dirty="0" err="1" smtClean="0"/>
              <a:t>Wisc</a:t>
            </a:r>
            <a:r>
              <a:rPr lang="en-US" dirty="0" smtClean="0"/>
              <a:t> Education Association Council, Educational Issues Series, May, 1996</a:t>
            </a:r>
            <a:endParaRPr lang="en-US" dirty="0"/>
          </a:p>
        </p:txBody>
      </p:sp>
      <p:pic>
        <p:nvPicPr>
          <p:cNvPr id="12" name="image1.jpg"/>
          <p:cNvPicPr/>
          <p:nvPr/>
        </p:nvPicPr>
        <p:blipFill>
          <a:blip r:embed="rId2">
            <a:extLst/>
          </a:blip>
          <a:stretch>
            <a:fillRect/>
          </a:stretch>
        </p:blipFill>
        <p:spPr>
          <a:xfrm>
            <a:off x="6774479" y="6420656"/>
            <a:ext cx="2321719" cy="402588"/>
          </a:xfrm>
          <a:prstGeom prst="rect">
            <a:avLst/>
          </a:prstGeom>
          <a:ln w="12700">
            <a:round/>
          </a:ln>
        </p:spPr>
      </p:pic>
      <p:grpSp>
        <p:nvGrpSpPr>
          <p:cNvPr id="13" name="Group 12"/>
          <p:cNvGrpSpPr/>
          <p:nvPr/>
        </p:nvGrpSpPr>
        <p:grpSpPr>
          <a:xfrm>
            <a:off x="199539" y="513392"/>
            <a:ext cx="5756290" cy="830461"/>
            <a:chOff x="199539" y="513392"/>
            <a:chExt cx="5756290" cy="830461"/>
          </a:xfrm>
        </p:grpSpPr>
        <p:sp>
          <p:nvSpPr>
            <p:cNvPr id="14" name="Shape 416"/>
            <p:cNvSpPr/>
            <p:nvPr/>
          </p:nvSpPr>
          <p:spPr>
            <a:xfrm>
              <a:off x="199539" y="598224"/>
              <a:ext cx="5322094" cy="660797"/>
            </a:xfrm>
            <a:prstGeom prst="rect">
              <a:avLst/>
            </a:prstGeom>
            <a:solidFill>
              <a:srgbClr val="215968"/>
            </a:solidFill>
            <a:ln w="6350">
              <a:solidFill>
                <a:srgbClr val="215968"/>
              </a:solidFill>
              <a:miter lim="400000"/>
            </a:ln>
          </p:spPr>
          <p:txBody>
            <a:bodyPr lIns="26788" tIns="26788" rIns="26788" bIns="26788"/>
            <a:lstStyle/>
            <a:p>
              <a:pPr defTabSz="580409">
                <a:buClr>
                  <a:srgbClr val="000000"/>
                </a:buClr>
                <a:defRPr sz="5600">
                  <a:solidFill>
                    <a:srgbClr val="FFFFFF"/>
                  </a:solidFill>
                  <a:effectLst>
                    <a:outerShdw blurRad="38100" dist="12700" dir="5400000" rotWithShape="0">
                      <a:srgbClr val="000000">
                        <a:alpha val="50000"/>
                      </a:srgbClr>
                    </a:outerShdw>
                  </a:effectLst>
                  <a:latin typeface="Calibri"/>
                  <a:ea typeface="Calibri"/>
                  <a:cs typeface="Calibri"/>
                  <a:sym typeface="Calibri"/>
                </a:defRPr>
              </a:pPr>
              <a:endParaRPr/>
            </a:p>
          </p:txBody>
        </p:sp>
        <p:sp>
          <p:nvSpPr>
            <p:cNvPr id="15" name="Shape 417"/>
            <p:cNvSpPr/>
            <p:nvPr/>
          </p:nvSpPr>
          <p:spPr>
            <a:xfrm>
              <a:off x="5304234" y="598224"/>
              <a:ext cx="455414" cy="66079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215968"/>
            </a:solidFill>
            <a:ln w="6350">
              <a:solidFill>
                <a:srgbClr val="215968"/>
              </a:solidFill>
              <a:miter lim="400000"/>
            </a:ln>
          </p:spPr>
          <p:txBody>
            <a:bodyPr lIns="26788" tIns="26788" rIns="26788" bIns="26788"/>
            <a:lstStyle/>
            <a:p>
              <a:pPr defTabSz="580409">
                <a:buClr>
                  <a:srgbClr val="000000"/>
                </a:buClr>
                <a:defRPr sz="5600">
                  <a:solidFill>
                    <a:srgbClr val="FFFFFF"/>
                  </a:solidFill>
                  <a:effectLst>
                    <a:outerShdw blurRad="38100" dist="12700" dir="5400000" rotWithShape="0">
                      <a:srgbClr val="000000">
                        <a:alpha val="50000"/>
                      </a:srgbClr>
                    </a:outerShdw>
                  </a:effectLst>
                  <a:latin typeface="Calibri"/>
                  <a:ea typeface="Calibri"/>
                  <a:cs typeface="Calibri"/>
                  <a:sym typeface="Calibri"/>
                </a:defRPr>
              </a:pPr>
              <a:endParaRPr/>
            </a:p>
          </p:txBody>
        </p:sp>
        <p:sp>
          <p:nvSpPr>
            <p:cNvPr id="16" name="Shape 418"/>
            <p:cNvSpPr/>
            <p:nvPr/>
          </p:nvSpPr>
          <p:spPr>
            <a:xfrm>
              <a:off x="624163" y="513392"/>
              <a:ext cx="5331666" cy="830461"/>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lstStyle>
              <a:lvl1pPr>
                <a:defRPr sz="3400" b="1">
                  <a:solidFill>
                    <a:srgbClr val="FFFFFF"/>
                  </a:solidFill>
                  <a:latin typeface="+mj-lt"/>
                  <a:ea typeface="+mj-ea"/>
                  <a:cs typeface="+mj-cs"/>
                  <a:sym typeface="Helvetica Neue"/>
                </a:defRPr>
              </a:lvl1pPr>
            </a:lstStyle>
            <a:p>
              <a:pPr lvl="0">
                <a:defRPr sz="1800" b="0">
                  <a:solidFill>
                    <a:srgbClr val="000000"/>
                  </a:solidFill>
                </a:defRPr>
              </a:pPr>
              <a:r>
                <a:rPr sz="2800" dirty="0">
                  <a:solidFill>
                    <a:schemeClr val="bg1"/>
                  </a:solidFill>
                </a:rPr>
                <a:t>What is Performance Assessment?</a:t>
              </a:r>
            </a:p>
          </p:txBody>
        </p:sp>
      </p:grpSp>
    </p:spTree>
    <p:extLst>
      <p:ext uri="{BB962C8B-B14F-4D97-AF65-F5344CB8AC3E}">
        <p14:creationId xmlns:p14="http://schemas.microsoft.com/office/powerpoint/2010/main" val="895713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Shape 414"/>
          <p:cNvSpPr/>
          <p:nvPr/>
        </p:nvSpPr>
        <p:spPr>
          <a:xfrm>
            <a:off x="544711" y="357188"/>
            <a:ext cx="8063508" cy="5652492"/>
          </a:xfrm>
          <a:prstGeom prst="rect">
            <a:avLst/>
          </a:prstGeom>
          <a:solidFill>
            <a:srgbClr val="FFFFFF"/>
          </a:solidFill>
          <a:ln w="25400">
            <a:solidFill>
              <a:srgbClr val="376092"/>
            </a:solidFill>
            <a:miter lim="400000"/>
          </a:ln>
        </p:spPr>
        <p:txBody>
          <a:bodyPr lIns="26788" tIns="26788" rIns="26788" bIns="26788"/>
          <a:lstStyle/>
          <a:p>
            <a:pPr defTabSz="580409">
              <a:buClr>
                <a:srgbClr val="000000"/>
              </a:buClr>
              <a:defRPr sz="5600">
                <a:solidFill>
                  <a:srgbClr val="FFFFFF"/>
                </a:solidFill>
                <a:effectLst>
                  <a:outerShdw blurRad="38100" dist="12700" dir="5400000" rotWithShape="0">
                    <a:srgbClr val="000000">
                      <a:alpha val="50000"/>
                    </a:srgbClr>
                  </a:outerShdw>
                </a:effectLst>
                <a:latin typeface="Calibri"/>
                <a:ea typeface="Calibri"/>
                <a:cs typeface="Calibri"/>
                <a:sym typeface="Calibri"/>
              </a:defRPr>
            </a:pPr>
            <a:endParaRPr/>
          </a:p>
        </p:txBody>
      </p:sp>
      <p:sp>
        <p:nvSpPr>
          <p:cNvPr id="420" name="Shape 420"/>
          <p:cNvSpPr/>
          <p:nvPr/>
        </p:nvSpPr>
        <p:spPr>
          <a:xfrm>
            <a:off x="1063749" y="1845337"/>
            <a:ext cx="6831212" cy="2765177"/>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p>
            <a:pPr>
              <a:spcBef>
                <a:spcPts val="422"/>
              </a:spcBef>
              <a:defRPr sz="1800"/>
            </a:pPr>
            <a:r>
              <a:rPr sz="3900" b="1" dirty="0">
                <a:solidFill>
                  <a:schemeClr val="tx1">
                    <a:lumMod val="65000"/>
                    <a:lumOff val="35000"/>
                  </a:schemeClr>
                </a:solidFill>
                <a:latin typeface="+mj-lt"/>
                <a:ea typeface="+mj-ea"/>
                <a:cs typeface="+mj-cs"/>
                <a:sym typeface="Helvetica Neue"/>
              </a:rPr>
              <a:t>“</a:t>
            </a:r>
            <a:r>
              <a:rPr sz="3400" dirty="0">
                <a:solidFill>
                  <a:schemeClr val="tx1">
                    <a:lumMod val="65000"/>
                    <a:lumOff val="35000"/>
                  </a:schemeClr>
                </a:solidFill>
                <a:latin typeface="+mj-lt"/>
                <a:ea typeface="+mj-ea"/>
                <a:cs typeface="+mj-cs"/>
                <a:sym typeface="Helvetica Neue"/>
              </a:rPr>
              <a:t>Performance assessment is assessment based on observation and judgment; we look at a performance or product and make a judgment as to its quality.</a:t>
            </a:r>
            <a:r>
              <a:rPr sz="3200" b="1" dirty="0">
                <a:solidFill>
                  <a:schemeClr val="tx1">
                    <a:lumMod val="65000"/>
                    <a:lumOff val="35000"/>
                  </a:schemeClr>
                </a:solidFill>
                <a:latin typeface="+mj-lt"/>
                <a:ea typeface="+mj-ea"/>
                <a:cs typeface="+mj-cs"/>
                <a:sym typeface="Helvetica Neue"/>
              </a:rPr>
              <a:t>”</a:t>
            </a:r>
            <a:r>
              <a:rPr sz="3400" dirty="0">
                <a:solidFill>
                  <a:schemeClr val="tx1">
                    <a:lumMod val="65000"/>
                    <a:lumOff val="35000"/>
                  </a:schemeClr>
                </a:solidFill>
                <a:latin typeface="+mj-lt"/>
                <a:ea typeface="+mj-ea"/>
                <a:cs typeface="+mj-cs"/>
                <a:sym typeface="Helvetica Neue"/>
              </a:rPr>
              <a:t> </a:t>
            </a:r>
          </a:p>
        </p:txBody>
      </p:sp>
      <p:sp>
        <p:nvSpPr>
          <p:cNvPr id="421" name="Shape 421"/>
          <p:cNvSpPr/>
          <p:nvPr/>
        </p:nvSpPr>
        <p:spPr>
          <a:xfrm>
            <a:off x="5863534" y="4758930"/>
            <a:ext cx="2031427" cy="45685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3600">
                <a:solidFill>
                  <a:srgbClr val="5C5C5C"/>
                </a:solidFill>
                <a:latin typeface="+mj-lt"/>
                <a:ea typeface="+mj-ea"/>
                <a:cs typeface="+mj-cs"/>
                <a:sym typeface="Helvetica Neue"/>
              </a:defRPr>
            </a:lvl1pPr>
          </a:lstStyle>
          <a:p>
            <a:pPr lvl="0">
              <a:defRPr sz="1800">
                <a:solidFill>
                  <a:srgbClr val="000000"/>
                </a:solidFill>
              </a:defRPr>
            </a:pPr>
            <a:r>
              <a:rPr sz="2500" dirty="0"/>
              <a:t>— Rick Stiggins</a:t>
            </a:r>
          </a:p>
        </p:txBody>
      </p:sp>
      <p:pic>
        <p:nvPicPr>
          <p:cNvPr id="11" name="image1.jpg"/>
          <p:cNvPicPr/>
          <p:nvPr/>
        </p:nvPicPr>
        <p:blipFill>
          <a:blip r:embed="rId2">
            <a:extLst/>
          </a:blip>
          <a:stretch>
            <a:fillRect/>
          </a:stretch>
        </p:blipFill>
        <p:spPr>
          <a:xfrm>
            <a:off x="6774479" y="6420656"/>
            <a:ext cx="2321719" cy="402588"/>
          </a:xfrm>
          <a:prstGeom prst="rect">
            <a:avLst/>
          </a:prstGeom>
          <a:ln w="12700">
            <a:round/>
          </a:ln>
        </p:spPr>
      </p:pic>
      <p:grpSp>
        <p:nvGrpSpPr>
          <p:cNvPr id="9" name="Group 8"/>
          <p:cNvGrpSpPr/>
          <p:nvPr/>
        </p:nvGrpSpPr>
        <p:grpSpPr>
          <a:xfrm>
            <a:off x="199539" y="513392"/>
            <a:ext cx="5756290" cy="830461"/>
            <a:chOff x="199539" y="513392"/>
            <a:chExt cx="5756290" cy="830461"/>
          </a:xfrm>
        </p:grpSpPr>
        <p:sp>
          <p:nvSpPr>
            <p:cNvPr id="10" name="Shape 416"/>
            <p:cNvSpPr/>
            <p:nvPr/>
          </p:nvSpPr>
          <p:spPr>
            <a:xfrm>
              <a:off x="199539" y="598224"/>
              <a:ext cx="5322094" cy="660797"/>
            </a:xfrm>
            <a:prstGeom prst="rect">
              <a:avLst/>
            </a:prstGeom>
            <a:solidFill>
              <a:srgbClr val="215968"/>
            </a:solidFill>
            <a:ln w="6350">
              <a:solidFill>
                <a:srgbClr val="215968"/>
              </a:solidFill>
              <a:miter lim="400000"/>
            </a:ln>
          </p:spPr>
          <p:txBody>
            <a:bodyPr lIns="26788" tIns="26788" rIns="26788" bIns="26788"/>
            <a:lstStyle/>
            <a:p>
              <a:pPr defTabSz="580409">
                <a:buClr>
                  <a:srgbClr val="000000"/>
                </a:buClr>
                <a:defRPr sz="5600">
                  <a:solidFill>
                    <a:srgbClr val="FFFFFF"/>
                  </a:solidFill>
                  <a:effectLst>
                    <a:outerShdw blurRad="38100" dist="12700" dir="5400000" rotWithShape="0">
                      <a:srgbClr val="000000">
                        <a:alpha val="50000"/>
                      </a:srgbClr>
                    </a:outerShdw>
                  </a:effectLst>
                  <a:latin typeface="Calibri"/>
                  <a:ea typeface="Calibri"/>
                  <a:cs typeface="Calibri"/>
                  <a:sym typeface="Calibri"/>
                </a:defRPr>
              </a:pPr>
              <a:endParaRPr/>
            </a:p>
          </p:txBody>
        </p:sp>
        <p:sp>
          <p:nvSpPr>
            <p:cNvPr id="12" name="Shape 417"/>
            <p:cNvSpPr/>
            <p:nvPr/>
          </p:nvSpPr>
          <p:spPr>
            <a:xfrm>
              <a:off x="5304234" y="598224"/>
              <a:ext cx="455414" cy="66079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215968"/>
            </a:solidFill>
            <a:ln w="6350">
              <a:solidFill>
                <a:srgbClr val="215968"/>
              </a:solidFill>
              <a:miter lim="400000"/>
            </a:ln>
          </p:spPr>
          <p:txBody>
            <a:bodyPr lIns="26788" tIns="26788" rIns="26788" bIns="26788"/>
            <a:lstStyle/>
            <a:p>
              <a:pPr defTabSz="580409">
                <a:buClr>
                  <a:srgbClr val="000000"/>
                </a:buClr>
                <a:defRPr sz="5600">
                  <a:solidFill>
                    <a:srgbClr val="FFFFFF"/>
                  </a:solidFill>
                  <a:effectLst>
                    <a:outerShdw blurRad="38100" dist="12700" dir="5400000" rotWithShape="0">
                      <a:srgbClr val="000000">
                        <a:alpha val="50000"/>
                      </a:srgbClr>
                    </a:outerShdw>
                  </a:effectLst>
                  <a:latin typeface="Calibri"/>
                  <a:ea typeface="Calibri"/>
                  <a:cs typeface="Calibri"/>
                  <a:sym typeface="Calibri"/>
                </a:defRPr>
              </a:pPr>
              <a:endParaRPr/>
            </a:p>
          </p:txBody>
        </p:sp>
        <p:sp>
          <p:nvSpPr>
            <p:cNvPr id="13" name="Shape 418"/>
            <p:cNvSpPr/>
            <p:nvPr/>
          </p:nvSpPr>
          <p:spPr>
            <a:xfrm>
              <a:off x="624163" y="513392"/>
              <a:ext cx="5331666" cy="830461"/>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lstStyle>
              <a:lvl1pPr>
                <a:defRPr sz="3400" b="1">
                  <a:solidFill>
                    <a:srgbClr val="FFFFFF"/>
                  </a:solidFill>
                  <a:latin typeface="+mj-lt"/>
                  <a:ea typeface="+mj-ea"/>
                  <a:cs typeface="+mj-cs"/>
                  <a:sym typeface="Helvetica Neue"/>
                </a:defRPr>
              </a:lvl1pPr>
            </a:lstStyle>
            <a:p>
              <a:pPr lvl="0">
                <a:defRPr sz="1800" b="0">
                  <a:solidFill>
                    <a:srgbClr val="000000"/>
                  </a:solidFill>
                </a:defRPr>
              </a:pPr>
              <a:r>
                <a:rPr sz="2800" dirty="0">
                  <a:solidFill>
                    <a:schemeClr val="bg1"/>
                  </a:solidFill>
                </a:rPr>
                <a:t>What is Performance Assessment?</a:t>
              </a:r>
            </a:p>
          </p:txBody>
        </p:sp>
      </p:grpSp>
    </p:spTree>
    <p:extLst>
      <p:ext uri="{BB962C8B-B14F-4D97-AF65-F5344CB8AC3E}">
        <p14:creationId xmlns:p14="http://schemas.microsoft.com/office/powerpoint/2010/main" val="3126584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414"/>
          <p:cNvSpPr/>
          <p:nvPr/>
        </p:nvSpPr>
        <p:spPr>
          <a:xfrm>
            <a:off x="544711" y="357188"/>
            <a:ext cx="8063508" cy="5786482"/>
          </a:xfrm>
          <a:prstGeom prst="rect">
            <a:avLst/>
          </a:prstGeom>
          <a:solidFill>
            <a:srgbClr val="FFFFFF"/>
          </a:solidFill>
          <a:ln w="25400">
            <a:solidFill>
              <a:srgbClr val="376092"/>
            </a:solidFill>
            <a:miter lim="400000"/>
          </a:ln>
        </p:spPr>
        <p:txBody>
          <a:bodyPr lIns="26788" tIns="26788" rIns="26788" bIns="26788"/>
          <a:lstStyle/>
          <a:p>
            <a:pPr defTabSz="580409">
              <a:buClr>
                <a:srgbClr val="000000"/>
              </a:buClr>
              <a:defRPr sz="5600">
                <a:solidFill>
                  <a:srgbClr val="FFFFFF"/>
                </a:solidFill>
                <a:effectLst>
                  <a:outerShdw blurRad="38100" dist="12700" dir="5400000" rotWithShape="0">
                    <a:srgbClr val="000000">
                      <a:alpha val="50000"/>
                    </a:srgbClr>
                  </a:outerShdw>
                </a:effectLst>
                <a:latin typeface="Calibri"/>
                <a:ea typeface="Calibri"/>
                <a:cs typeface="Calibri"/>
                <a:sym typeface="Calibri"/>
              </a:defRPr>
            </a:pPr>
            <a:endParaRPr/>
          </a:p>
        </p:txBody>
      </p:sp>
      <p:sp>
        <p:nvSpPr>
          <p:cNvPr id="383" name="Shape 383"/>
          <p:cNvSpPr/>
          <p:nvPr/>
        </p:nvSpPr>
        <p:spPr>
          <a:xfrm>
            <a:off x="1330420" y="1412420"/>
            <a:ext cx="5916671" cy="4565609"/>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marR="321457" defTabSz="321457">
              <a:defRPr sz="1800"/>
            </a:pPr>
            <a:r>
              <a:rPr b="1" dirty="0">
                <a:latin typeface="+mj-lt"/>
                <a:ea typeface="+mj-ea"/>
                <a:cs typeface="+mj-cs"/>
                <a:sym typeface="Helvetica Neue"/>
              </a:rPr>
              <a:t>PA, or not PA?</a:t>
            </a:r>
          </a:p>
          <a:p>
            <a:pPr marR="321457" defTabSz="321457">
              <a:defRPr sz="1800"/>
            </a:pPr>
            <a:endParaRPr sz="1200" b="1" dirty="0">
              <a:latin typeface="+mj-lt"/>
              <a:ea typeface="+mj-ea"/>
              <a:cs typeface="+mj-cs"/>
              <a:sym typeface="Helvetica Neue"/>
            </a:endParaRPr>
          </a:p>
          <a:p>
            <a:pPr marR="321457" defTabSz="321457">
              <a:defRPr sz="1800"/>
            </a:pPr>
            <a:r>
              <a:rPr b="1" dirty="0">
                <a:latin typeface="+mj-lt"/>
                <a:ea typeface="+mj-ea"/>
                <a:cs typeface="+mj-cs"/>
                <a:sym typeface="Helvetica Neue"/>
              </a:rPr>
              <a:t>In small groups, discuss which of the following you believe to be a performance assessment</a:t>
            </a:r>
            <a:r>
              <a:rPr b="1" dirty="0" smtClean="0">
                <a:latin typeface="+mj-lt"/>
                <a:ea typeface="+mj-ea"/>
                <a:cs typeface="+mj-cs"/>
                <a:sym typeface="Helvetica Neue"/>
              </a:rPr>
              <a:t>.</a:t>
            </a:r>
            <a:endParaRPr b="1" dirty="0">
              <a:latin typeface="+mj-lt"/>
              <a:ea typeface="+mj-ea"/>
              <a:cs typeface="+mj-cs"/>
              <a:sym typeface="Helvetica Neue"/>
            </a:endParaRPr>
          </a:p>
          <a:p>
            <a:pPr marL="160728" marR="321457" defTabSz="321457">
              <a:spcBef>
                <a:spcPts val="422"/>
              </a:spcBef>
              <a:tabLst>
                <a:tab pos="8929" algn="l"/>
                <a:tab pos="223234" algn="l"/>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1800"/>
            </a:pPr>
            <a:endParaRPr lang="en-US" sz="1200" b="1" dirty="0">
              <a:latin typeface="+mj-lt"/>
              <a:ea typeface="+mj-ea"/>
              <a:cs typeface="+mj-cs"/>
              <a:sym typeface="Helvetica Neue"/>
            </a:endParaRPr>
          </a:p>
          <a:p>
            <a:pPr marL="446478" marR="321457" indent="-285750" defTabSz="321457">
              <a:spcBef>
                <a:spcPts val="422"/>
              </a:spcBef>
              <a:buFont typeface="Arial"/>
              <a:buChar char="•"/>
              <a:tabLst>
                <a:tab pos="8929" algn="l"/>
                <a:tab pos="223234" algn="l"/>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1800"/>
            </a:pPr>
            <a:r>
              <a:rPr b="1" dirty="0">
                <a:latin typeface="+mj-lt"/>
                <a:ea typeface="Symbol"/>
                <a:cs typeface="Symbol"/>
                <a:sym typeface="Symbol"/>
              </a:rPr>
              <a:t>	</a:t>
            </a:r>
            <a:r>
              <a:rPr b="1" dirty="0">
                <a:latin typeface="+mj-lt"/>
                <a:ea typeface="+mj-ea"/>
                <a:cs typeface="+mj-cs"/>
                <a:sym typeface="Helvetica Neue"/>
              </a:rPr>
              <a:t>multiple-choice  math quiz</a:t>
            </a:r>
            <a:r>
              <a:rPr b="1" dirty="0">
                <a:latin typeface="+mj-lt"/>
                <a:ea typeface="Cambria"/>
                <a:cs typeface="Cambria"/>
                <a:sym typeface="Cambria"/>
              </a:rPr>
              <a:t> </a:t>
            </a:r>
            <a:endParaRPr b="1" dirty="0">
              <a:latin typeface="+mj-lt"/>
              <a:ea typeface="+mj-ea"/>
              <a:cs typeface="+mj-cs"/>
              <a:sym typeface="Helvetica Neue"/>
            </a:endParaRPr>
          </a:p>
          <a:p>
            <a:pPr marL="446478" marR="321457" indent="-285750" defTabSz="321457">
              <a:spcBef>
                <a:spcPts val="422"/>
              </a:spcBef>
              <a:buFont typeface="Arial"/>
              <a:buChar char="•"/>
              <a:tabLst>
                <a:tab pos="8929" algn="l"/>
                <a:tab pos="223234" algn="l"/>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1800"/>
            </a:pPr>
            <a:r>
              <a:rPr b="1" dirty="0">
                <a:latin typeface="+mj-lt"/>
                <a:ea typeface="Symbol"/>
                <a:cs typeface="Symbol"/>
                <a:sym typeface="Symbol"/>
              </a:rPr>
              <a:t>	</a:t>
            </a:r>
            <a:r>
              <a:rPr b="1" dirty="0">
                <a:latin typeface="+mj-lt"/>
                <a:ea typeface="+mj-ea"/>
                <a:cs typeface="+mj-cs"/>
                <a:sym typeface="Helvetica Neue"/>
              </a:rPr>
              <a:t>an essay</a:t>
            </a:r>
          </a:p>
          <a:p>
            <a:pPr marL="446478" marR="321457" indent="-285750" defTabSz="321457">
              <a:spcBef>
                <a:spcPts val="422"/>
              </a:spcBef>
              <a:buFont typeface="Arial"/>
              <a:buChar char="•"/>
              <a:tabLst>
                <a:tab pos="8929" algn="l"/>
                <a:tab pos="223234" algn="l"/>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1800"/>
            </a:pPr>
            <a:r>
              <a:rPr b="1" dirty="0">
                <a:latin typeface="+mj-lt"/>
                <a:ea typeface="Symbol"/>
                <a:cs typeface="Symbol"/>
                <a:sym typeface="Symbol"/>
              </a:rPr>
              <a:t>	</a:t>
            </a:r>
            <a:r>
              <a:rPr b="1" dirty="0">
                <a:latin typeface="+mj-lt"/>
                <a:ea typeface="+mj-ea"/>
                <a:cs typeface="+mj-cs"/>
                <a:sym typeface="Helvetica Neue"/>
              </a:rPr>
              <a:t>a lab report</a:t>
            </a:r>
          </a:p>
          <a:p>
            <a:pPr marL="446478" marR="321457" indent="-285750" defTabSz="321457">
              <a:spcBef>
                <a:spcPts val="422"/>
              </a:spcBef>
              <a:buFont typeface="Arial"/>
              <a:buChar char="•"/>
              <a:tabLst>
                <a:tab pos="8929" algn="l"/>
                <a:tab pos="223234" algn="l"/>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1800"/>
            </a:pPr>
            <a:r>
              <a:rPr b="1" dirty="0">
                <a:latin typeface="+mj-lt"/>
                <a:ea typeface="Symbol"/>
                <a:cs typeface="Symbol"/>
                <a:sym typeface="Symbol"/>
              </a:rPr>
              <a:t>	</a:t>
            </a:r>
            <a:r>
              <a:rPr b="1" dirty="0">
                <a:latin typeface="+mj-lt"/>
                <a:ea typeface="+mj-ea"/>
                <a:cs typeface="+mj-cs"/>
                <a:sym typeface="Helvetica Neue"/>
              </a:rPr>
              <a:t>Chemistry AP Exam</a:t>
            </a:r>
          </a:p>
          <a:p>
            <a:pPr marL="446478" marR="321457" indent="-285750" defTabSz="321457">
              <a:spcBef>
                <a:spcPts val="422"/>
              </a:spcBef>
              <a:buFont typeface="Arial"/>
              <a:buChar char="•"/>
              <a:tabLst>
                <a:tab pos="8929" algn="l"/>
                <a:tab pos="223234" algn="l"/>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1800"/>
            </a:pPr>
            <a:r>
              <a:rPr b="1" dirty="0">
                <a:latin typeface="+mj-lt"/>
                <a:ea typeface="Symbol"/>
                <a:cs typeface="Symbol"/>
                <a:sym typeface="Symbol"/>
              </a:rPr>
              <a:t>	</a:t>
            </a:r>
            <a:r>
              <a:rPr b="1" dirty="0">
                <a:latin typeface="+mj-lt"/>
                <a:ea typeface="+mj-ea"/>
                <a:cs typeface="+mj-cs"/>
                <a:sym typeface="Helvetica Neue"/>
              </a:rPr>
              <a:t>a job interview</a:t>
            </a:r>
          </a:p>
          <a:p>
            <a:pPr marL="446478" marR="321457" indent="-285750" defTabSz="321457">
              <a:spcBef>
                <a:spcPts val="422"/>
              </a:spcBef>
              <a:buFont typeface="Arial"/>
              <a:buChar char="•"/>
              <a:tabLst>
                <a:tab pos="8929" algn="l"/>
                <a:tab pos="223234" algn="l"/>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1800"/>
            </a:pPr>
            <a:r>
              <a:rPr b="1" dirty="0">
                <a:latin typeface="+mj-lt"/>
                <a:ea typeface="Symbol"/>
                <a:cs typeface="Symbol"/>
                <a:sym typeface="Symbol"/>
              </a:rPr>
              <a:t>	</a:t>
            </a:r>
            <a:r>
              <a:rPr b="1" dirty="0">
                <a:latin typeface="+mj-lt"/>
                <a:ea typeface="+mj-ea"/>
                <a:cs typeface="+mj-cs"/>
                <a:sym typeface="Helvetica Neue"/>
              </a:rPr>
              <a:t>music audition</a:t>
            </a:r>
          </a:p>
          <a:p>
            <a:pPr marL="446478" marR="321457" indent="-285750" defTabSz="321457">
              <a:spcBef>
                <a:spcPts val="422"/>
              </a:spcBef>
              <a:buFont typeface="Arial"/>
              <a:buChar char="•"/>
              <a:tabLst>
                <a:tab pos="8929" algn="l"/>
                <a:tab pos="223234" algn="l"/>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1800"/>
            </a:pPr>
            <a:r>
              <a:rPr b="1" dirty="0">
                <a:latin typeface="+mj-lt"/>
                <a:ea typeface="Symbol"/>
                <a:cs typeface="Symbol"/>
                <a:sym typeface="Symbol"/>
              </a:rPr>
              <a:t>	</a:t>
            </a:r>
            <a:r>
              <a:rPr b="1" dirty="0">
                <a:latin typeface="+mj-lt"/>
                <a:ea typeface="+mj-ea"/>
                <a:cs typeface="+mj-cs"/>
                <a:sym typeface="Helvetica Neue"/>
              </a:rPr>
              <a:t>SAT multiple-choice question</a:t>
            </a:r>
          </a:p>
          <a:p>
            <a:pPr marL="446478" marR="321457" indent="-285750" defTabSz="321457">
              <a:spcBef>
                <a:spcPts val="422"/>
              </a:spcBef>
              <a:buFont typeface="Arial"/>
              <a:buChar char="•"/>
              <a:tabLst>
                <a:tab pos="8929" algn="l"/>
                <a:tab pos="223234" algn="l"/>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1800"/>
            </a:pPr>
            <a:r>
              <a:rPr b="1" dirty="0">
                <a:latin typeface="+mj-lt"/>
                <a:ea typeface="Symbol"/>
                <a:cs typeface="Symbol"/>
                <a:sym typeface="Symbol"/>
              </a:rPr>
              <a:t>	</a:t>
            </a:r>
            <a:r>
              <a:rPr b="1" dirty="0">
                <a:latin typeface="+mj-lt"/>
                <a:ea typeface="+mj-ea"/>
                <a:cs typeface="+mj-cs"/>
                <a:sym typeface="Helvetica Neue"/>
              </a:rPr>
              <a:t>textual analysis of </a:t>
            </a:r>
            <a:r>
              <a:rPr b="1" i="1" dirty="0">
                <a:latin typeface="+mj-lt"/>
                <a:ea typeface="+mj-ea"/>
                <a:cs typeface="+mj-cs"/>
                <a:sym typeface="Helvetica Neue"/>
              </a:rPr>
              <a:t>People’s History</a:t>
            </a:r>
          </a:p>
          <a:p>
            <a:pPr marL="446478" marR="321457" indent="-285750" defTabSz="321457">
              <a:spcBef>
                <a:spcPts val="422"/>
              </a:spcBef>
              <a:buFont typeface="Arial"/>
              <a:buChar char="•"/>
              <a:tabLst>
                <a:tab pos="8929" algn="l"/>
                <a:tab pos="223234" algn="l"/>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1800"/>
            </a:pPr>
            <a:r>
              <a:rPr b="1" dirty="0">
                <a:latin typeface="+mj-lt"/>
                <a:ea typeface="Symbol"/>
                <a:cs typeface="Symbol"/>
                <a:sym typeface="Symbol"/>
              </a:rPr>
              <a:t>	</a:t>
            </a:r>
            <a:r>
              <a:rPr b="1" dirty="0">
                <a:latin typeface="+mj-lt"/>
                <a:ea typeface="+mj-ea"/>
                <a:cs typeface="+mj-cs"/>
                <a:sym typeface="Helvetica Neue"/>
              </a:rPr>
              <a:t>research paper on  ancient Greek drama</a:t>
            </a:r>
          </a:p>
          <a:p>
            <a:pPr marL="446478" marR="321457" indent="-285750" defTabSz="321457">
              <a:spcBef>
                <a:spcPts val="422"/>
              </a:spcBef>
              <a:buFont typeface="Arial"/>
              <a:buChar char="•"/>
              <a:tabLst>
                <a:tab pos="8929" algn="l"/>
                <a:tab pos="223234" algn="l"/>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1800"/>
            </a:pPr>
            <a:r>
              <a:rPr b="1" dirty="0">
                <a:latin typeface="+mj-lt"/>
                <a:ea typeface="Symbol"/>
                <a:cs typeface="Symbol"/>
                <a:sym typeface="Symbol"/>
              </a:rPr>
              <a:t>	</a:t>
            </a:r>
            <a:r>
              <a:rPr b="1" dirty="0">
                <a:latin typeface="+mj-lt"/>
                <a:ea typeface="+mj-ea"/>
                <a:cs typeface="+mj-cs"/>
                <a:sym typeface="Helvetica Neue"/>
              </a:rPr>
              <a:t>student-written &amp; performed tragedy in Greek style</a:t>
            </a:r>
          </a:p>
        </p:txBody>
      </p:sp>
      <p:pic>
        <p:nvPicPr>
          <p:cNvPr id="17" name="image1.jpg"/>
          <p:cNvPicPr/>
          <p:nvPr/>
        </p:nvPicPr>
        <p:blipFill>
          <a:blip r:embed="rId2">
            <a:extLst/>
          </a:blip>
          <a:stretch>
            <a:fillRect/>
          </a:stretch>
        </p:blipFill>
        <p:spPr>
          <a:xfrm>
            <a:off x="6774479" y="6420656"/>
            <a:ext cx="2321719" cy="402588"/>
          </a:xfrm>
          <a:prstGeom prst="rect">
            <a:avLst/>
          </a:prstGeom>
          <a:ln w="12700">
            <a:round/>
          </a:ln>
        </p:spPr>
      </p:pic>
      <p:grpSp>
        <p:nvGrpSpPr>
          <p:cNvPr id="8" name="Group 7"/>
          <p:cNvGrpSpPr/>
          <p:nvPr/>
        </p:nvGrpSpPr>
        <p:grpSpPr>
          <a:xfrm>
            <a:off x="199539" y="513392"/>
            <a:ext cx="5756290" cy="830461"/>
            <a:chOff x="199539" y="513392"/>
            <a:chExt cx="5756290" cy="830461"/>
          </a:xfrm>
        </p:grpSpPr>
        <p:sp>
          <p:nvSpPr>
            <p:cNvPr id="9" name="Shape 416"/>
            <p:cNvSpPr/>
            <p:nvPr/>
          </p:nvSpPr>
          <p:spPr>
            <a:xfrm>
              <a:off x="199539" y="598224"/>
              <a:ext cx="5322094" cy="660797"/>
            </a:xfrm>
            <a:prstGeom prst="rect">
              <a:avLst/>
            </a:prstGeom>
            <a:solidFill>
              <a:srgbClr val="215968"/>
            </a:solidFill>
            <a:ln w="6350">
              <a:solidFill>
                <a:srgbClr val="215968"/>
              </a:solidFill>
              <a:miter lim="400000"/>
            </a:ln>
          </p:spPr>
          <p:txBody>
            <a:bodyPr lIns="26788" tIns="26788" rIns="26788" bIns="26788"/>
            <a:lstStyle/>
            <a:p>
              <a:pPr defTabSz="580409">
                <a:buClr>
                  <a:srgbClr val="000000"/>
                </a:buClr>
                <a:defRPr sz="5600">
                  <a:solidFill>
                    <a:srgbClr val="FFFFFF"/>
                  </a:solidFill>
                  <a:effectLst>
                    <a:outerShdw blurRad="38100" dist="12700" dir="5400000" rotWithShape="0">
                      <a:srgbClr val="000000">
                        <a:alpha val="50000"/>
                      </a:srgbClr>
                    </a:outerShdw>
                  </a:effectLst>
                  <a:latin typeface="Calibri"/>
                  <a:ea typeface="Calibri"/>
                  <a:cs typeface="Calibri"/>
                  <a:sym typeface="Calibri"/>
                </a:defRPr>
              </a:pPr>
              <a:endParaRPr/>
            </a:p>
          </p:txBody>
        </p:sp>
        <p:sp>
          <p:nvSpPr>
            <p:cNvPr id="10" name="Shape 417"/>
            <p:cNvSpPr/>
            <p:nvPr/>
          </p:nvSpPr>
          <p:spPr>
            <a:xfrm>
              <a:off x="5304234" y="598224"/>
              <a:ext cx="455414" cy="66079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215968"/>
            </a:solidFill>
            <a:ln w="6350">
              <a:solidFill>
                <a:srgbClr val="215968"/>
              </a:solidFill>
              <a:miter lim="400000"/>
            </a:ln>
          </p:spPr>
          <p:txBody>
            <a:bodyPr lIns="26788" tIns="26788" rIns="26788" bIns="26788"/>
            <a:lstStyle/>
            <a:p>
              <a:pPr defTabSz="580409">
                <a:buClr>
                  <a:srgbClr val="000000"/>
                </a:buClr>
                <a:defRPr sz="5600">
                  <a:solidFill>
                    <a:srgbClr val="FFFFFF"/>
                  </a:solidFill>
                  <a:effectLst>
                    <a:outerShdw blurRad="38100" dist="12700" dir="5400000" rotWithShape="0">
                      <a:srgbClr val="000000">
                        <a:alpha val="50000"/>
                      </a:srgbClr>
                    </a:outerShdw>
                  </a:effectLst>
                  <a:latin typeface="Calibri"/>
                  <a:ea typeface="Calibri"/>
                  <a:cs typeface="Calibri"/>
                  <a:sym typeface="Calibri"/>
                </a:defRPr>
              </a:pPr>
              <a:endParaRPr/>
            </a:p>
          </p:txBody>
        </p:sp>
        <p:sp>
          <p:nvSpPr>
            <p:cNvPr id="11" name="Shape 418"/>
            <p:cNvSpPr/>
            <p:nvPr/>
          </p:nvSpPr>
          <p:spPr>
            <a:xfrm>
              <a:off x="624163" y="513392"/>
              <a:ext cx="5331666" cy="830461"/>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lstStyle>
              <a:lvl1pPr>
                <a:defRPr sz="3400" b="1">
                  <a:solidFill>
                    <a:srgbClr val="FFFFFF"/>
                  </a:solidFill>
                  <a:latin typeface="+mj-lt"/>
                  <a:ea typeface="+mj-ea"/>
                  <a:cs typeface="+mj-cs"/>
                  <a:sym typeface="Helvetica Neue"/>
                </a:defRPr>
              </a:lvl1pPr>
            </a:lstStyle>
            <a:p>
              <a:pPr lvl="0">
                <a:defRPr sz="1800" b="0">
                  <a:solidFill>
                    <a:srgbClr val="000000"/>
                  </a:solidFill>
                </a:defRPr>
              </a:pPr>
              <a:r>
                <a:rPr sz="2800" dirty="0">
                  <a:solidFill>
                    <a:schemeClr val="bg1"/>
                  </a:solidFill>
                </a:rPr>
                <a:t>What is Performance Assessment?</a:t>
              </a:r>
            </a:p>
          </p:txBody>
        </p:sp>
      </p:grpSp>
    </p:spTree>
    <p:extLst>
      <p:ext uri="{BB962C8B-B14F-4D97-AF65-F5344CB8AC3E}">
        <p14:creationId xmlns:p14="http://schemas.microsoft.com/office/powerpoint/2010/main" val="1750697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414"/>
          <p:cNvSpPr/>
          <p:nvPr/>
        </p:nvSpPr>
        <p:spPr>
          <a:xfrm>
            <a:off x="544711" y="357188"/>
            <a:ext cx="8063508" cy="5652492"/>
          </a:xfrm>
          <a:prstGeom prst="rect">
            <a:avLst/>
          </a:prstGeom>
          <a:solidFill>
            <a:srgbClr val="FFFFFF"/>
          </a:solidFill>
          <a:ln w="25400">
            <a:solidFill>
              <a:srgbClr val="376092"/>
            </a:solidFill>
            <a:miter lim="400000"/>
          </a:ln>
        </p:spPr>
        <p:txBody>
          <a:bodyPr lIns="26788" tIns="26788" rIns="26788" bIns="26788"/>
          <a:lstStyle/>
          <a:p>
            <a:pPr defTabSz="580409">
              <a:buClr>
                <a:srgbClr val="000000"/>
              </a:buClr>
              <a:defRPr sz="5600">
                <a:solidFill>
                  <a:srgbClr val="FFFFFF"/>
                </a:solidFill>
                <a:effectLst>
                  <a:outerShdw blurRad="38100" dist="12700" dir="5400000" rotWithShape="0">
                    <a:srgbClr val="000000">
                      <a:alpha val="50000"/>
                    </a:srgbClr>
                  </a:outerShdw>
                </a:effectLst>
                <a:latin typeface="Calibri"/>
                <a:ea typeface="Calibri"/>
                <a:cs typeface="Calibri"/>
                <a:sym typeface="Calibri"/>
              </a:defRPr>
            </a:pPr>
            <a:endParaRPr/>
          </a:p>
        </p:txBody>
      </p:sp>
      <p:grpSp>
        <p:nvGrpSpPr>
          <p:cNvPr id="2" name="Group 1"/>
          <p:cNvGrpSpPr/>
          <p:nvPr/>
        </p:nvGrpSpPr>
        <p:grpSpPr>
          <a:xfrm>
            <a:off x="1180009" y="2329954"/>
            <a:ext cx="6554390" cy="3540225"/>
            <a:chOff x="1180009" y="2329954"/>
            <a:chExt cx="6554390" cy="3540225"/>
          </a:xfrm>
        </p:grpSpPr>
        <p:sp>
          <p:nvSpPr>
            <p:cNvPr id="440" name="Shape 440"/>
            <p:cNvSpPr/>
            <p:nvPr/>
          </p:nvSpPr>
          <p:spPr>
            <a:xfrm>
              <a:off x="1343402" y="2332037"/>
              <a:ext cx="1047032" cy="507827"/>
            </a:xfrm>
            <a:prstGeom prst="rect">
              <a:avLst/>
            </a:prstGeom>
            <a:ln w="12700">
              <a:miter lim="400000"/>
            </a:ln>
            <a:extLst>
              <a:ext uri="{C572A759-6A51-4108-AA02-DFA0A04FC94B}">
                <ma14:wrappingTextBoxFlag xmlns:ma14="http://schemas.microsoft.com/office/mac/drawingml/2011/main" val="1"/>
              </a:ext>
            </a:extLst>
          </p:spPr>
          <p:txBody>
            <a:bodyPr wrap="none" lIns="38098" tIns="38098" rIns="38098" bIns="38098">
              <a:spAutoFit/>
            </a:bodyPr>
            <a:lstStyle>
              <a:lvl1pPr defTabSz="457200">
                <a:defRPr sz="4000" b="1">
                  <a:solidFill>
                    <a:srgbClr val="6A6A6A"/>
                  </a:solidFill>
                  <a:uFill>
                    <a:solidFill>
                      <a:srgbClr val="6A6A6A"/>
                    </a:solidFill>
                  </a:uFill>
                  <a:latin typeface="+mj-lt"/>
                  <a:ea typeface="+mj-ea"/>
                  <a:cs typeface="+mj-cs"/>
                  <a:sym typeface="Helvetica Neue"/>
                </a:defRPr>
              </a:lvl1pPr>
            </a:lstStyle>
            <a:p>
              <a:pPr lvl="0">
                <a:defRPr sz="1800" b="0">
                  <a:solidFill>
                    <a:srgbClr val="000000"/>
                  </a:solidFill>
                  <a:uFillTx/>
                </a:defRPr>
              </a:pPr>
              <a:r>
                <a:rPr sz="2800" dirty="0"/>
                <a:t>before</a:t>
              </a:r>
            </a:p>
          </p:txBody>
        </p:sp>
        <p:sp>
          <p:nvSpPr>
            <p:cNvPr id="441" name="Shape 441"/>
            <p:cNvSpPr/>
            <p:nvPr/>
          </p:nvSpPr>
          <p:spPr>
            <a:xfrm>
              <a:off x="3867745" y="2332037"/>
              <a:ext cx="1019506" cy="507827"/>
            </a:xfrm>
            <a:prstGeom prst="rect">
              <a:avLst/>
            </a:prstGeom>
            <a:ln w="12700">
              <a:miter lim="400000"/>
            </a:ln>
            <a:extLst>
              <a:ext uri="{C572A759-6A51-4108-AA02-DFA0A04FC94B}">
                <ma14:wrappingTextBoxFlag xmlns:ma14="http://schemas.microsoft.com/office/mac/drawingml/2011/main" val="1"/>
              </a:ext>
            </a:extLst>
          </p:spPr>
          <p:txBody>
            <a:bodyPr wrap="none" lIns="38098" tIns="38098" rIns="38098" bIns="38098">
              <a:spAutoFit/>
            </a:bodyPr>
            <a:lstStyle>
              <a:lvl1pPr defTabSz="457200">
                <a:defRPr sz="4000" b="1">
                  <a:solidFill>
                    <a:srgbClr val="6A6A6A"/>
                  </a:solidFill>
                  <a:uFill>
                    <a:solidFill>
                      <a:srgbClr val="6A6A6A"/>
                    </a:solidFill>
                  </a:uFill>
                  <a:latin typeface="+mj-lt"/>
                  <a:ea typeface="+mj-ea"/>
                  <a:cs typeface="+mj-cs"/>
                  <a:sym typeface="Helvetica Neue"/>
                </a:defRPr>
              </a:lvl1pPr>
            </a:lstStyle>
            <a:p>
              <a:pPr lvl="0">
                <a:defRPr sz="1800" b="0">
                  <a:solidFill>
                    <a:srgbClr val="000000"/>
                  </a:solidFill>
                  <a:uFillTx/>
                </a:defRPr>
              </a:pPr>
              <a:r>
                <a:rPr sz="2800"/>
                <a:t>during</a:t>
              </a:r>
            </a:p>
          </p:txBody>
        </p:sp>
        <p:sp>
          <p:nvSpPr>
            <p:cNvPr id="442" name="Shape 442"/>
            <p:cNvSpPr/>
            <p:nvPr/>
          </p:nvSpPr>
          <p:spPr>
            <a:xfrm>
              <a:off x="6283027" y="2329954"/>
              <a:ext cx="1451372" cy="508993"/>
            </a:xfrm>
            <a:prstGeom prst="rect">
              <a:avLst/>
            </a:prstGeom>
            <a:ln w="12700">
              <a:miter lim="400000"/>
            </a:ln>
            <a:extLst>
              <a:ext uri="{C572A759-6A51-4108-AA02-DFA0A04FC94B}">
                <ma14:wrappingTextBoxFlag xmlns:ma14="http://schemas.microsoft.com/office/mac/drawingml/2011/main" val="1"/>
              </a:ext>
            </a:extLst>
          </p:spPr>
          <p:txBody>
            <a:bodyPr lIns="38098" tIns="38098" rIns="38098" bIns="38098">
              <a:spAutoFit/>
            </a:bodyPr>
            <a:lstStyle>
              <a:lvl1pPr defTabSz="457200">
                <a:defRPr sz="4000" b="1">
                  <a:solidFill>
                    <a:srgbClr val="6A6A6A"/>
                  </a:solidFill>
                  <a:uFill>
                    <a:solidFill>
                      <a:srgbClr val="6A6A6A"/>
                    </a:solidFill>
                  </a:uFill>
                  <a:latin typeface="+mj-lt"/>
                  <a:ea typeface="+mj-ea"/>
                  <a:cs typeface="+mj-cs"/>
                  <a:sym typeface="Helvetica Neue"/>
                </a:defRPr>
              </a:lvl1pPr>
            </a:lstStyle>
            <a:p>
              <a:pPr lvl="0">
                <a:defRPr sz="1800" b="0">
                  <a:solidFill>
                    <a:srgbClr val="000000"/>
                  </a:solidFill>
                  <a:uFillTx/>
                </a:defRPr>
              </a:pPr>
              <a:r>
                <a:rPr sz="2800"/>
                <a:t>after</a:t>
              </a:r>
            </a:p>
          </p:txBody>
        </p:sp>
        <p:pic>
          <p:nvPicPr>
            <p:cNvPr id="443" name="parallel-parking-diagram.png"/>
            <p:cNvPicPr/>
            <p:nvPr/>
          </p:nvPicPr>
          <p:blipFill>
            <a:blip r:embed="rId2">
              <a:extLst/>
            </a:blip>
            <a:stretch>
              <a:fillRect/>
            </a:stretch>
          </p:blipFill>
          <p:spPr>
            <a:xfrm>
              <a:off x="1180009" y="2914452"/>
              <a:ext cx="1451075" cy="2902149"/>
            </a:xfrm>
            <a:prstGeom prst="rect">
              <a:avLst/>
            </a:prstGeom>
            <a:ln w="12700">
              <a:miter lim="400000"/>
            </a:ln>
          </p:spPr>
        </p:pic>
        <p:pic>
          <p:nvPicPr>
            <p:cNvPr id="444" name="parallel-parking-diagram.png"/>
            <p:cNvPicPr/>
            <p:nvPr/>
          </p:nvPicPr>
          <p:blipFill>
            <a:blip r:embed="rId2">
              <a:extLst/>
            </a:blip>
            <a:stretch>
              <a:fillRect/>
            </a:stretch>
          </p:blipFill>
          <p:spPr>
            <a:xfrm>
              <a:off x="3722688" y="2914452"/>
              <a:ext cx="1455540" cy="2911079"/>
            </a:xfrm>
            <a:prstGeom prst="rect">
              <a:avLst/>
            </a:prstGeom>
            <a:ln w="12700">
              <a:miter lim="400000"/>
            </a:ln>
          </p:spPr>
        </p:pic>
        <p:pic>
          <p:nvPicPr>
            <p:cNvPr id="445" name="parallel-parking-diagram.png"/>
            <p:cNvPicPr/>
            <p:nvPr/>
          </p:nvPicPr>
          <p:blipFill>
            <a:blip r:embed="rId2">
              <a:extLst/>
            </a:blip>
            <a:stretch>
              <a:fillRect/>
            </a:stretch>
          </p:blipFill>
          <p:spPr>
            <a:xfrm>
              <a:off x="6273999" y="2959100"/>
              <a:ext cx="1455540" cy="2911079"/>
            </a:xfrm>
            <a:prstGeom prst="rect">
              <a:avLst/>
            </a:prstGeom>
            <a:ln w="12700">
              <a:miter lim="400000"/>
            </a:ln>
          </p:spPr>
        </p:pic>
      </p:grpSp>
      <p:sp>
        <p:nvSpPr>
          <p:cNvPr id="446" name="Shape 446"/>
          <p:cNvSpPr>
            <a:spLocks noGrp="1"/>
          </p:cNvSpPr>
          <p:nvPr>
            <p:ph type="title" idx="4294967295"/>
          </p:nvPr>
        </p:nvSpPr>
        <p:spPr>
          <a:xfrm>
            <a:off x="-266105" y="1739107"/>
            <a:ext cx="8822532" cy="473274"/>
          </a:xfrm>
          <a:prstGeom prst="rect">
            <a:avLst/>
          </a:prstGeom>
        </p:spPr>
        <p:txBody>
          <a:bodyPr lIns="38098" tIns="38098" rIns="38098" bIns="38098">
            <a:normAutofit/>
          </a:bodyPr>
          <a:lstStyle>
            <a:lvl1pPr defTabSz="425195">
              <a:defRPr sz="3720" b="1">
                <a:solidFill>
                  <a:srgbClr val="6A6A6A"/>
                </a:solidFill>
                <a:uFill>
                  <a:solidFill>
                    <a:srgbClr val="6A6A6A"/>
                  </a:solidFill>
                </a:uFill>
                <a:latin typeface="+mj-lt"/>
                <a:ea typeface="+mj-ea"/>
                <a:cs typeface="+mj-cs"/>
                <a:sym typeface="Helvetica Neue"/>
              </a:defRPr>
            </a:lvl1pPr>
          </a:lstStyle>
          <a:p>
            <a:pPr lvl="0">
              <a:defRPr sz="1800" b="0">
                <a:solidFill>
                  <a:srgbClr val="000000"/>
                </a:solidFill>
                <a:uFillTx/>
              </a:defRPr>
            </a:pPr>
            <a:r>
              <a:rPr sz="2600"/>
              <a:t>Test of a true performance assessment . . . </a:t>
            </a:r>
          </a:p>
        </p:txBody>
      </p:sp>
      <p:pic>
        <p:nvPicPr>
          <p:cNvPr id="21" name="image1.jpg"/>
          <p:cNvPicPr/>
          <p:nvPr/>
        </p:nvPicPr>
        <p:blipFill>
          <a:blip r:embed="rId3">
            <a:extLst/>
          </a:blip>
          <a:stretch>
            <a:fillRect/>
          </a:stretch>
        </p:blipFill>
        <p:spPr>
          <a:xfrm>
            <a:off x="6774479" y="6420656"/>
            <a:ext cx="2321719" cy="402588"/>
          </a:xfrm>
          <a:prstGeom prst="rect">
            <a:avLst/>
          </a:prstGeom>
          <a:ln w="12700">
            <a:round/>
          </a:ln>
        </p:spPr>
      </p:pic>
      <p:grpSp>
        <p:nvGrpSpPr>
          <p:cNvPr id="16" name="Group 15"/>
          <p:cNvGrpSpPr/>
          <p:nvPr/>
        </p:nvGrpSpPr>
        <p:grpSpPr>
          <a:xfrm>
            <a:off x="199539" y="513392"/>
            <a:ext cx="5756290" cy="830461"/>
            <a:chOff x="199539" y="513392"/>
            <a:chExt cx="5756290" cy="830461"/>
          </a:xfrm>
        </p:grpSpPr>
        <p:sp>
          <p:nvSpPr>
            <p:cNvPr id="20" name="Shape 416"/>
            <p:cNvSpPr/>
            <p:nvPr/>
          </p:nvSpPr>
          <p:spPr>
            <a:xfrm>
              <a:off x="199539" y="598224"/>
              <a:ext cx="5322094" cy="660797"/>
            </a:xfrm>
            <a:prstGeom prst="rect">
              <a:avLst/>
            </a:prstGeom>
            <a:solidFill>
              <a:srgbClr val="215968"/>
            </a:solidFill>
            <a:ln w="6350">
              <a:solidFill>
                <a:srgbClr val="215968"/>
              </a:solidFill>
              <a:miter lim="400000"/>
            </a:ln>
          </p:spPr>
          <p:txBody>
            <a:bodyPr lIns="26788" tIns="26788" rIns="26788" bIns="26788"/>
            <a:lstStyle/>
            <a:p>
              <a:pPr defTabSz="580409">
                <a:buClr>
                  <a:srgbClr val="000000"/>
                </a:buClr>
                <a:defRPr sz="5600">
                  <a:solidFill>
                    <a:srgbClr val="FFFFFF"/>
                  </a:solidFill>
                  <a:effectLst>
                    <a:outerShdw blurRad="38100" dist="12700" dir="5400000" rotWithShape="0">
                      <a:srgbClr val="000000">
                        <a:alpha val="50000"/>
                      </a:srgbClr>
                    </a:outerShdw>
                  </a:effectLst>
                  <a:latin typeface="Calibri"/>
                  <a:ea typeface="Calibri"/>
                  <a:cs typeface="Calibri"/>
                  <a:sym typeface="Calibri"/>
                </a:defRPr>
              </a:pPr>
              <a:endParaRPr/>
            </a:p>
          </p:txBody>
        </p:sp>
        <p:sp>
          <p:nvSpPr>
            <p:cNvPr id="22" name="Shape 417"/>
            <p:cNvSpPr/>
            <p:nvPr/>
          </p:nvSpPr>
          <p:spPr>
            <a:xfrm>
              <a:off x="5304234" y="598224"/>
              <a:ext cx="455414" cy="66079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215968"/>
            </a:solidFill>
            <a:ln w="6350">
              <a:solidFill>
                <a:srgbClr val="215968"/>
              </a:solidFill>
              <a:miter lim="400000"/>
            </a:ln>
          </p:spPr>
          <p:txBody>
            <a:bodyPr lIns="26788" tIns="26788" rIns="26788" bIns="26788"/>
            <a:lstStyle/>
            <a:p>
              <a:pPr defTabSz="580409">
                <a:buClr>
                  <a:srgbClr val="000000"/>
                </a:buClr>
                <a:defRPr sz="5600">
                  <a:solidFill>
                    <a:srgbClr val="FFFFFF"/>
                  </a:solidFill>
                  <a:effectLst>
                    <a:outerShdw blurRad="38100" dist="12700" dir="5400000" rotWithShape="0">
                      <a:srgbClr val="000000">
                        <a:alpha val="50000"/>
                      </a:srgbClr>
                    </a:outerShdw>
                  </a:effectLst>
                  <a:latin typeface="Calibri"/>
                  <a:ea typeface="Calibri"/>
                  <a:cs typeface="Calibri"/>
                  <a:sym typeface="Calibri"/>
                </a:defRPr>
              </a:pPr>
              <a:endParaRPr/>
            </a:p>
          </p:txBody>
        </p:sp>
        <p:sp>
          <p:nvSpPr>
            <p:cNvPr id="23" name="Shape 418"/>
            <p:cNvSpPr/>
            <p:nvPr/>
          </p:nvSpPr>
          <p:spPr>
            <a:xfrm>
              <a:off x="624163" y="513392"/>
              <a:ext cx="5331666" cy="830461"/>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lstStyle>
              <a:lvl1pPr>
                <a:defRPr sz="3400" b="1">
                  <a:solidFill>
                    <a:srgbClr val="FFFFFF"/>
                  </a:solidFill>
                  <a:latin typeface="+mj-lt"/>
                  <a:ea typeface="+mj-ea"/>
                  <a:cs typeface="+mj-cs"/>
                  <a:sym typeface="Helvetica Neue"/>
                </a:defRPr>
              </a:lvl1pPr>
            </a:lstStyle>
            <a:p>
              <a:pPr lvl="0">
                <a:defRPr sz="1800" b="0">
                  <a:solidFill>
                    <a:srgbClr val="000000"/>
                  </a:solidFill>
                </a:defRPr>
              </a:pPr>
              <a:r>
                <a:rPr sz="2800" dirty="0">
                  <a:solidFill>
                    <a:schemeClr val="bg1"/>
                  </a:solidFill>
                </a:rPr>
                <a:t>What is Performance Assessment?</a:t>
              </a:r>
            </a:p>
          </p:txBody>
        </p:sp>
      </p:grpSp>
    </p:spTree>
    <p:extLst>
      <p:ext uri="{BB962C8B-B14F-4D97-AF65-F5344CB8AC3E}">
        <p14:creationId xmlns:p14="http://schemas.microsoft.com/office/powerpoint/2010/main" val="163627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732</TotalTime>
  <Words>1031</Words>
  <Application>Microsoft Macintosh PowerPoint</Application>
  <PresentationFormat>On-screen Show (4:3)</PresentationFormat>
  <Paragraphs>167</Paragraphs>
  <Slides>24</Slides>
  <Notes>5</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How do you know your students are prepared to succeed in college, career, and life?</vt:lpstr>
      <vt:lpstr>PowerPoint Presentation</vt:lpstr>
      <vt:lpstr>PowerPoint Presentation</vt:lpstr>
      <vt:lpstr>performance assessment:  a baseline definition</vt:lpstr>
      <vt:lpstr>PowerPoint Presentation</vt:lpstr>
      <vt:lpstr>PowerPoint Presentation</vt:lpstr>
      <vt:lpstr>PowerPoint Presentation</vt:lpstr>
      <vt:lpstr>Test of a true performance assessment . .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SCALE rubric </vt:lpstr>
      <vt:lpstr>PowerPoint Presentation</vt:lpstr>
      <vt:lpstr>PowerPoint Presentation</vt:lpstr>
    </vt:vector>
  </TitlesOfParts>
  <Company>ELP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Lear</dc:creator>
  <cp:lastModifiedBy>Rick Lear</cp:lastModifiedBy>
  <cp:revision>49</cp:revision>
  <dcterms:created xsi:type="dcterms:W3CDTF">2014-11-07T19:06:25Z</dcterms:created>
  <dcterms:modified xsi:type="dcterms:W3CDTF">2014-11-10T18:39:20Z</dcterms:modified>
</cp:coreProperties>
</file>